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6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5/11/2024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7469" y="-614066"/>
            <a:ext cx="9440034" cy="1828801"/>
          </a:xfrm>
        </p:spPr>
        <p:txBody>
          <a:bodyPr/>
          <a:lstStyle/>
          <a:p>
            <a:r>
              <a:rPr lang="en-US" dirty="0" smtClean="0"/>
              <a:t>John F. Kennedy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522" y="6333066"/>
            <a:ext cx="9440034" cy="1049867"/>
          </a:xfrm>
        </p:spPr>
        <p:txBody>
          <a:bodyPr/>
          <a:lstStyle/>
          <a:p>
            <a:r>
              <a:rPr lang="bg-BG" dirty="0" smtClean="0"/>
              <a:t>Изготвил: Емилиян Симеонов 16гр </a:t>
            </a:r>
            <a:r>
              <a:rPr lang="bg-BG" dirty="0" err="1" smtClean="0"/>
              <a:t>ф.н</a:t>
            </a:r>
            <a:r>
              <a:rPr lang="bg-BG" dirty="0" smtClean="0"/>
              <a:t>. 39992</a:t>
            </a:r>
            <a:endParaRPr lang="bg-BG" dirty="0"/>
          </a:p>
        </p:txBody>
      </p:sp>
      <p:pic>
        <p:nvPicPr>
          <p:cNvPr id="1030" name="Picture 6" descr="John F. Kennedy: Vorbild für eine ganze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23" y="1549813"/>
            <a:ext cx="77819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221" y="0"/>
            <a:ext cx="3310415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Robert F. Kenned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31" y="1385071"/>
            <a:ext cx="3397139" cy="42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resident Kennedy &amp; Addison's Disease - Skin Car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39" y="1385071"/>
            <a:ext cx="3312876" cy="422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349" y="0"/>
            <a:ext cx="331365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0" y="1465815"/>
            <a:ext cx="5355199" cy="4058751"/>
          </a:xfrm>
        </p:spPr>
        <p:txBody>
          <a:bodyPr/>
          <a:lstStyle/>
          <a:p>
            <a:r>
              <a:rPr lang="en-US" b="1" dirty="0" smtClean="0"/>
              <a:t>T.</a:t>
            </a:r>
            <a:r>
              <a:rPr lang="bg-BG" b="1" dirty="0" smtClean="0"/>
              <a:t>к. </a:t>
            </a:r>
            <a:r>
              <a:rPr lang="bg-BG" b="1" dirty="0" err="1" smtClean="0"/>
              <a:t>кортизолът</a:t>
            </a:r>
            <a:r>
              <a:rPr lang="bg-BG" b="1" dirty="0" smtClean="0"/>
              <a:t> е </a:t>
            </a:r>
            <a:r>
              <a:rPr lang="bg-BG" b="1" dirty="0" err="1" smtClean="0"/>
              <a:t>катболен</a:t>
            </a:r>
            <a:r>
              <a:rPr lang="bg-BG" b="1" dirty="0" smtClean="0"/>
              <a:t> за костите, Кенеди получава </a:t>
            </a:r>
            <a:r>
              <a:rPr lang="bg-BG" b="1" dirty="0" err="1" smtClean="0">
                <a:solidFill>
                  <a:srgbClr val="FF0000"/>
                </a:solidFill>
              </a:rPr>
              <a:t>остеопорза</a:t>
            </a:r>
            <a:endParaRPr lang="bg-BG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bg-BG" b="1" dirty="0">
              <a:solidFill>
                <a:srgbClr val="FF0000"/>
              </a:solidFill>
            </a:endParaRPr>
          </a:p>
          <a:p>
            <a:r>
              <a:rPr lang="bg-BG" b="1" dirty="0" smtClean="0">
                <a:solidFill>
                  <a:schemeClr val="tx1"/>
                </a:solidFill>
              </a:rPr>
              <a:t>Освен това, той страда и от омаломощаващи болки в гърба поради рани от ВСВ, за които редовно получава инжекции с 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прокаин</a:t>
            </a: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bg-BG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29" y="139331"/>
            <a:ext cx="28765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John F. Kennedy after spinal surgery cph.3c33052.jp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197" y="-14970814"/>
            <a:ext cx="9383797" cy="119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ile:John F. Kennedy after spinal surgery cph.3c33052.jp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94" y="2748570"/>
            <a:ext cx="3039051" cy="38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349" y="0"/>
            <a:ext cx="331365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941" y="0"/>
            <a:ext cx="10353762" cy="970450"/>
          </a:xfrm>
        </p:spPr>
        <p:txBody>
          <a:bodyPr/>
          <a:lstStyle/>
          <a:p>
            <a:r>
              <a:rPr lang="bg-B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Анаболни</a:t>
            </a:r>
            <a:r>
              <a:rPr lang="bg-B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стероиди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90" y="1094017"/>
            <a:ext cx="5371675" cy="5463302"/>
          </a:xfrm>
        </p:spPr>
        <p:txBody>
          <a:bodyPr>
            <a:normAutofit lnSpcReduction="10000"/>
          </a:bodyPr>
          <a:lstStyle/>
          <a:p>
            <a:r>
              <a:rPr lang="bg-BG" b="1" dirty="0" smtClean="0"/>
              <a:t>През целия си мандат Кенеди е бил или на 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метилтестостерон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флуксоместерон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халостетин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или тестостерон</a:t>
            </a:r>
            <a:r>
              <a:rPr lang="bg-BG" b="1" dirty="0" smtClean="0"/>
              <a:t>, всички под формата на хапчета</a:t>
            </a:r>
          </a:p>
          <a:p>
            <a:r>
              <a:rPr lang="bg-BG" b="1" dirty="0" smtClean="0"/>
              <a:t>Оралните стероиди вредят на черния дроб</a:t>
            </a:r>
          </a:p>
          <a:p>
            <a:r>
              <a:rPr lang="bg-BG" b="1" dirty="0" smtClean="0"/>
              <a:t>Не са повлияли на </a:t>
            </a:r>
            <a:r>
              <a:rPr lang="bg-BG" b="1" dirty="0" err="1" smtClean="0"/>
              <a:t>фертилитета</a:t>
            </a:r>
            <a:r>
              <a:rPr lang="bg-BG" b="1" dirty="0" smtClean="0"/>
              <a:t> му, </a:t>
            </a:r>
            <a:r>
              <a:rPr lang="bg-BG" b="1" dirty="0" err="1" smtClean="0"/>
              <a:t>т.к</a:t>
            </a:r>
            <a:r>
              <a:rPr lang="bg-BG" b="1" dirty="0" smtClean="0"/>
              <a:t>. е имал деца</a:t>
            </a:r>
          </a:p>
          <a:p>
            <a:r>
              <a:rPr lang="bg-BG" b="1" dirty="0" smtClean="0"/>
              <a:t>Вероятно са повишили либидото му</a:t>
            </a:r>
          </a:p>
          <a:p>
            <a:pPr marL="36900" indent="0">
              <a:buNone/>
            </a:pPr>
            <a:r>
              <a:rPr lang="bg-BG" b="1" dirty="0" smtClean="0"/>
              <a:t>Заявява пред Министър</a:t>
            </a:r>
            <a:r>
              <a:rPr lang="en-US" b="1" dirty="0" smtClean="0"/>
              <a:t>-</a:t>
            </a:r>
            <a:r>
              <a:rPr lang="bg-BG" b="1" dirty="0" smtClean="0"/>
              <a:t>председателят</a:t>
            </a:r>
            <a:r>
              <a:rPr lang="en-US" b="1" dirty="0" smtClean="0"/>
              <a:t> </a:t>
            </a:r>
            <a:r>
              <a:rPr lang="bg-BG" b="1" dirty="0" smtClean="0"/>
              <a:t>на </a:t>
            </a:r>
            <a:r>
              <a:rPr lang="bg-BG" b="1" dirty="0" err="1" smtClean="0"/>
              <a:t>Векикобритания</a:t>
            </a:r>
            <a:r>
              <a:rPr lang="bg-BG" b="1" dirty="0" smtClean="0"/>
              <a:t>, че „Получава главоболие, ако прекара </a:t>
            </a:r>
            <a:r>
              <a:rPr lang="bg-BG" b="1" dirty="0" err="1" smtClean="0"/>
              <a:t>твъде</a:t>
            </a:r>
            <a:r>
              <a:rPr lang="bg-BG" b="1" dirty="0" smtClean="0"/>
              <a:t> дълго време без жена.“</a:t>
            </a:r>
          </a:p>
          <a:p>
            <a:pPr marL="36900" indent="0">
              <a:buNone/>
            </a:pPr>
            <a:r>
              <a:rPr lang="bg-BG" b="1" dirty="0" smtClean="0"/>
              <a:t>Сенатор </a:t>
            </a:r>
            <a:r>
              <a:rPr lang="en-US" b="1" dirty="0" err="1" smtClean="0"/>
              <a:t>Smathers</a:t>
            </a:r>
            <a:r>
              <a:rPr lang="en-US" b="1" dirty="0" smtClean="0"/>
              <a:t> </a:t>
            </a:r>
            <a:r>
              <a:rPr lang="bg-BG" b="1" dirty="0" smtClean="0"/>
              <a:t>отбелязва, че „Той </a:t>
            </a:r>
            <a:r>
              <a:rPr lang="en-US" b="1" dirty="0" smtClean="0"/>
              <a:t>[</a:t>
            </a:r>
            <a:r>
              <a:rPr lang="bg-BG" b="1" dirty="0" smtClean="0"/>
              <a:t>Кенеди</a:t>
            </a:r>
            <a:r>
              <a:rPr lang="en-US" b="1" dirty="0" smtClean="0"/>
              <a:t>]</a:t>
            </a:r>
            <a:r>
              <a:rPr lang="bg-BG" b="1" dirty="0" smtClean="0"/>
              <a:t> притежава най-високото либидо от всички мъже, които познава.“</a:t>
            </a:r>
            <a:endParaRPr lang="bg-B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349" y="0"/>
            <a:ext cx="3313651" cy="3313651"/>
          </a:xfrm>
          <a:prstGeom prst="rect">
            <a:avLst/>
          </a:prstGeom>
        </p:spPr>
      </p:pic>
      <p:pic>
        <p:nvPicPr>
          <p:cNvPr id="11266" name="Picture 2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22" y="970450"/>
            <a:ext cx="38862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pen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859" y="2889738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49" y="3326027"/>
            <a:ext cx="2861922" cy="30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81" y="90616"/>
            <a:ext cx="6786172" cy="970450"/>
          </a:xfrm>
        </p:spPr>
        <p:txBody>
          <a:bodyPr/>
          <a:lstStyle/>
          <a:p>
            <a:r>
              <a:rPr lang="bg-BG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Амфетамини</a:t>
            </a:r>
            <a:endParaRPr lang="bg-B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1" y="1061066"/>
            <a:ext cx="5915542" cy="4058751"/>
          </a:xfrm>
        </p:spPr>
        <p:txBody>
          <a:bodyPr/>
          <a:lstStyle/>
          <a:p>
            <a:r>
              <a:rPr lang="bg-BG" b="1" dirty="0"/>
              <a:t>Д-р </a:t>
            </a:r>
            <a:r>
              <a:rPr lang="en-US" b="1" dirty="0"/>
              <a:t>Max Jacobson (Miracle Max, </a:t>
            </a:r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Feelgood</a:t>
            </a:r>
            <a:r>
              <a:rPr lang="bg-BG" b="1" dirty="0" smtClean="0"/>
              <a:t>)</a:t>
            </a:r>
            <a:r>
              <a:rPr lang="en-US" b="1" dirty="0"/>
              <a:t> </a:t>
            </a:r>
            <a:r>
              <a:rPr lang="bg-BG" b="1" dirty="0" smtClean="0"/>
              <a:t>инжектира множество известни личности с неговите „</a:t>
            </a:r>
            <a:r>
              <a:rPr lang="en-US" b="1" dirty="0" smtClean="0"/>
              <a:t>vitamin shots”</a:t>
            </a:r>
            <a:r>
              <a:rPr lang="bg-BG" b="1" dirty="0" smtClean="0"/>
              <a:t>, които дават на пациентите мигновено облекчение.</a:t>
            </a:r>
          </a:p>
          <a:p>
            <a:endParaRPr lang="bg-BG" b="1" dirty="0"/>
          </a:p>
          <a:p>
            <a:r>
              <a:rPr lang="bg-BG" b="1" dirty="0" smtClean="0"/>
              <a:t>Въпреки апелите от страна на бащата и брата на </a:t>
            </a:r>
            <a:r>
              <a:rPr lang="en-US" b="1" dirty="0" smtClean="0"/>
              <a:t>JFK</a:t>
            </a:r>
            <a:r>
              <a:rPr lang="bg-BG" b="1" dirty="0" smtClean="0"/>
              <a:t> да спре,</a:t>
            </a:r>
            <a:endParaRPr lang="en-US" b="1" dirty="0"/>
          </a:p>
          <a:p>
            <a:pPr marL="36900" indent="0">
              <a:buNone/>
            </a:pPr>
            <a:r>
              <a:rPr lang="en-US" b="1" dirty="0" smtClean="0"/>
              <a:t>     </a:t>
            </a:r>
            <a:r>
              <a:rPr lang="bg-BG" b="1" dirty="0" smtClean="0"/>
              <a:t> той заявява:</a:t>
            </a:r>
          </a:p>
        </p:txBody>
      </p:sp>
      <p:pic>
        <p:nvPicPr>
          <p:cNvPr id="12290" name="Picture 2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88" y="0"/>
            <a:ext cx="4438220" cy="68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460" y="4077729"/>
            <a:ext cx="321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“I don’t care if it’s horse piss. It works”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4505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87" y="422632"/>
            <a:ext cx="8512231" cy="5574514"/>
          </a:xfrm>
        </p:spPr>
        <p:txBody>
          <a:bodyPr/>
          <a:lstStyle/>
          <a:p>
            <a:r>
              <a:rPr lang="bg-BG" b="1" dirty="0" smtClean="0"/>
              <a:t>Благодарение на този доктор, Монро е дрогирана, докато пее „Честит рожден ден, г-н президент“</a:t>
            </a:r>
          </a:p>
          <a:p>
            <a:endParaRPr lang="bg-BG" b="1" dirty="0"/>
          </a:p>
          <a:p>
            <a:r>
              <a:rPr lang="bg-BG" b="1" dirty="0" smtClean="0"/>
              <a:t>Кенеди е бил на </a:t>
            </a:r>
            <a:r>
              <a:rPr lang="bg-BG" b="1" dirty="0" err="1" smtClean="0"/>
              <a:t>амфетамини</a:t>
            </a:r>
            <a:r>
              <a:rPr lang="bg-BG" b="1" dirty="0" smtClean="0"/>
              <a:t> на срещата си с Хрушчов във </a:t>
            </a:r>
            <a:r>
              <a:rPr lang="bg-BG" b="1" dirty="0" err="1" smtClean="0"/>
              <a:t>Виенна</a:t>
            </a:r>
            <a:r>
              <a:rPr lang="bg-BG" b="1" dirty="0" smtClean="0"/>
              <a:t> през юни 1961.</a:t>
            </a:r>
          </a:p>
          <a:p>
            <a:pPr marL="36900" indent="0">
              <a:buNone/>
            </a:pPr>
            <a:endParaRPr lang="bg-BG" dirty="0"/>
          </a:p>
        </p:txBody>
      </p:sp>
      <p:pic>
        <p:nvPicPr>
          <p:cNvPr id="13316" name="Picture 4" descr="What Happened When Marilyn Monroe Sang Happy Birthday to John F. Kenn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96" y="135925"/>
            <a:ext cx="3219141" cy="39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ienna summit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49" y="2430163"/>
            <a:ext cx="5909172" cy="41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86" y="266114"/>
            <a:ext cx="10353762" cy="4058751"/>
          </a:xfrm>
        </p:spPr>
        <p:txBody>
          <a:bodyPr/>
          <a:lstStyle/>
          <a:p>
            <a:r>
              <a:rPr lang="en-US" b="1" dirty="0" smtClean="0"/>
              <a:t>JFK </a:t>
            </a:r>
            <a:r>
              <a:rPr lang="bg-BG" b="1" dirty="0" smtClean="0"/>
              <a:t>е приемал и 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риталин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bg-BG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стимулант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bg-BG" b="1" dirty="0" smtClean="0"/>
              <a:t>за да компенсира действието на </a:t>
            </a:r>
            <a:r>
              <a:rPr lang="bg-BG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седативите</a:t>
            </a:r>
            <a:endParaRPr lang="bg-BG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bg-BG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bg-BG" b="1" dirty="0" smtClean="0">
                <a:solidFill>
                  <a:schemeClr val="tx1"/>
                </a:solidFill>
              </a:rPr>
              <a:t>За инжекциите на </a:t>
            </a:r>
            <a:r>
              <a:rPr lang="en-US" b="1" dirty="0" smtClean="0">
                <a:solidFill>
                  <a:schemeClr val="tx1"/>
                </a:solidFill>
              </a:rPr>
              <a:t>Jacobson</a:t>
            </a:r>
            <a:r>
              <a:rPr lang="bg-BG" b="1" dirty="0" smtClean="0">
                <a:solidFill>
                  <a:schemeClr val="tx1"/>
                </a:solidFill>
              </a:rPr>
              <a:t>, ортопедът на Кенеди заявява „Никой президент, който има достъп до червения бутон, няма работа да приема такива неща.“</a:t>
            </a:r>
          </a:p>
          <a:p>
            <a:r>
              <a:rPr lang="bg-BG" b="1" dirty="0" err="1" smtClean="0">
                <a:solidFill>
                  <a:schemeClr val="tx1"/>
                </a:solidFill>
              </a:rPr>
              <a:t>Амфетамините</a:t>
            </a:r>
            <a:r>
              <a:rPr lang="bg-BG" b="1" dirty="0" smtClean="0">
                <a:solidFill>
                  <a:schemeClr val="tx1"/>
                </a:solidFill>
              </a:rPr>
              <a:t> водят до прекалена самоувереност и е впечатляващо, че Кенеди е бил спокоен и уравновесен.</a:t>
            </a:r>
            <a:endParaRPr lang="bg-BG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8" y="2682668"/>
            <a:ext cx="58102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1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68" y="570913"/>
            <a:ext cx="10353762" cy="5846363"/>
          </a:xfrm>
        </p:spPr>
        <p:txBody>
          <a:bodyPr>
            <a:normAutofit/>
          </a:bodyPr>
          <a:lstStyle/>
          <a:p>
            <a:r>
              <a:rPr lang="bg-BG" b="1" dirty="0" smtClean="0"/>
              <a:t>Заради болките си Кенеди е приемал обезболяващите </a:t>
            </a:r>
            <a:r>
              <a:rPr lang="bg-BG" b="1" dirty="0" err="1" smtClean="0">
                <a:solidFill>
                  <a:schemeClr val="accent3">
                    <a:lumMod val="75000"/>
                  </a:schemeClr>
                </a:solidFill>
              </a:rPr>
              <a:t>опиоди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bg-BG" b="1" dirty="0" err="1" smtClean="0">
                <a:solidFill>
                  <a:schemeClr val="accent3">
                    <a:lumMod val="75000"/>
                  </a:schemeClr>
                </a:solidFill>
              </a:rPr>
              <a:t>метадон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bg-BG" b="1" dirty="0" err="1" smtClean="0">
                <a:solidFill>
                  <a:schemeClr val="accent3">
                    <a:lumMod val="75000"/>
                  </a:schemeClr>
                </a:solidFill>
              </a:rPr>
              <a:t>демерол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 и кодеин</a:t>
            </a:r>
          </a:p>
          <a:p>
            <a:r>
              <a:rPr lang="bg-BG" b="1" dirty="0" smtClean="0">
                <a:solidFill>
                  <a:schemeClr val="tx1"/>
                </a:solidFill>
              </a:rPr>
              <a:t>Те намаляват тестостерона</a:t>
            </a:r>
          </a:p>
          <a:p>
            <a:endParaRPr lang="bg-BG" b="1" dirty="0">
              <a:solidFill>
                <a:schemeClr val="tx1"/>
              </a:solidFill>
            </a:endParaRPr>
          </a:p>
          <a:p>
            <a:r>
              <a:rPr lang="bg-BG" b="1" dirty="0" smtClean="0">
                <a:solidFill>
                  <a:schemeClr val="tx1"/>
                </a:solidFill>
              </a:rPr>
              <a:t>Освен това </a:t>
            </a:r>
            <a:r>
              <a:rPr lang="en-US" b="1" dirty="0" smtClean="0">
                <a:solidFill>
                  <a:schemeClr val="tx1"/>
                </a:solidFill>
              </a:rPr>
              <a:t>JFK </a:t>
            </a:r>
            <a:r>
              <a:rPr lang="bg-BG" b="1" dirty="0" smtClean="0">
                <a:solidFill>
                  <a:schemeClr val="tx1"/>
                </a:solidFill>
              </a:rPr>
              <a:t>е приемал и 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медикаменти</a:t>
            </a:r>
            <a:r>
              <a:rPr lang="bg-BG" b="1" dirty="0" smtClean="0">
                <a:solidFill>
                  <a:schemeClr val="tx1"/>
                </a:solidFill>
              </a:rPr>
              <a:t> за </a:t>
            </a:r>
            <a:r>
              <a:rPr lang="bg-BG" b="1" dirty="0" err="1" smtClean="0">
                <a:solidFill>
                  <a:srgbClr val="FF0000"/>
                </a:solidFill>
              </a:rPr>
              <a:t>хипотироидизъм</a:t>
            </a:r>
            <a:r>
              <a:rPr lang="bg-BG" b="1" dirty="0">
                <a:solidFill>
                  <a:schemeClr val="tx1"/>
                </a:solidFill>
              </a:rPr>
              <a:t>, </a:t>
            </a:r>
            <a:r>
              <a:rPr lang="bg-BG" b="1" dirty="0" err="1">
                <a:solidFill>
                  <a:schemeClr val="accent3">
                    <a:lumMod val="75000"/>
                  </a:schemeClr>
                </a:solidFill>
              </a:rPr>
              <a:t>х</a:t>
            </a:r>
            <a:r>
              <a:rPr lang="bg-BG" b="1" dirty="0" err="1" smtClean="0">
                <a:solidFill>
                  <a:schemeClr val="accent3">
                    <a:lumMod val="75000"/>
                  </a:schemeClr>
                </a:solidFill>
              </a:rPr>
              <a:t>лордиазепоксид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tx1"/>
                </a:solidFill>
              </a:rPr>
              <a:t>за </a:t>
            </a:r>
            <a:r>
              <a:rPr lang="bg-BG" b="1" dirty="0" smtClean="0">
                <a:solidFill>
                  <a:srgbClr val="FF0000"/>
                </a:solidFill>
              </a:rPr>
              <a:t>безпокойство</a:t>
            </a:r>
            <a:r>
              <a:rPr lang="bg-BG" b="1" dirty="0" smtClean="0">
                <a:solidFill>
                  <a:schemeClr val="tx1"/>
                </a:solidFill>
              </a:rPr>
              <a:t> и </a:t>
            </a:r>
            <a:r>
              <a:rPr lang="bg-BG" b="1" dirty="0" err="1" smtClean="0">
                <a:solidFill>
                  <a:schemeClr val="accent3">
                    <a:lumMod val="75000"/>
                  </a:schemeClr>
                </a:solidFill>
              </a:rPr>
              <a:t>барбитурати</a:t>
            </a:r>
            <a:r>
              <a:rPr lang="bg-BG" b="1" dirty="0" smtClean="0">
                <a:solidFill>
                  <a:schemeClr val="tx1"/>
                </a:solidFill>
              </a:rPr>
              <a:t> за </a:t>
            </a:r>
            <a:r>
              <a:rPr lang="bg-BG" b="1" dirty="0" smtClean="0">
                <a:solidFill>
                  <a:srgbClr val="FF0000"/>
                </a:solidFill>
              </a:rPr>
              <a:t>сън</a:t>
            </a:r>
          </a:p>
          <a:p>
            <a:endParaRPr lang="bg-BG" b="1" dirty="0" smtClean="0">
              <a:solidFill>
                <a:schemeClr val="tx1"/>
              </a:solidFill>
            </a:endParaRPr>
          </a:p>
          <a:p>
            <a:r>
              <a:rPr lang="bg-BG" b="1" dirty="0" smtClean="0">
                <a:solidFill>
                  <a:schemeClr val="tx1"/>
                </a:solidFill>
              </a:rPr>
              <a:t>Типичен ден за Кенеди включвал:</a:t>
            </a:r>
          </a:p>
          <a:p>
            <a:r>
              <a:rPr lang="bg-BG" b="1" dirty="0" smtClean="0">
                <a:solidFill>
                  <a:schemeClr val="tx1"/>
                </a:solidFill>
              </a:rPr>
              <a:t>„витамин С 500мг, 2 пъти дневно; </a:t>
            </a:r>
            <a:r>
              <a:rPr lang="bg-BG" b="1" dirty="0" err="1" smtClean="0">
                <a:solidFill>
                  <a:schemeClr val="tx1"/>
                </a:solidFill>
              </a:rPr>
              <a:t>хидрокортизон</a:t>
            </a:r>
            <a:r>
              <a:rPr lang="bg-BG" b="1" dirty="0" smtClean="0">
                <a:solidFill>
                  <a:schemeClr val="tx1"/>
                </a:solidFill>
              </a:rPr>
              <a:t>, 10мг дневно; </a:t>
            </a:r>
            <a:r>
              <a:rPr lang="bg-BG" b="1" dirty="0" err="1" smtClean="0">
                <a:solidFill>
                  <a:schemeClr val="tx1"/>
                </a:solidFill>
              </a:rPr>
              <a:t>преднизон</a:t>
            </a:r>
            <a:r>
              <a:rPr lang="bg-BG" b="1" dirty="0" smtClean="0">
                <a:solidFill>
                  <a:schemeClr val="tx1"/>
                </a:solidFill>
              </a:rPr>
              <a:t> 2.5мг, 2 пъти дневно; </a:t>
            </a:r>
            <a:r>
              <a:rPr lang="bg-BG" b="1" dirty="0" err="1" smtClean="0">
                <a:solidFill>
                  <a:schemeClr val="tx1"/>
                </a:solidFill>
              </a:rPr>
              <a:t>метилтестостерон</a:t>
            </a:r>
            <a:r>
              <a:rPr lang="bg-BG" b="1" dirty="0" smtClean="0">
                <a:solidFill>
                  <a:schemeClr val="tx1"/>
                </a:solidFill>
              </a:rPr>
              <a:t>, 10мг дневно; </a:t>
            </a:r>
            <a:r>
              <a:rPr lang="bg-BG" b="1" dirty="0" err="1" smtClean="0">
                <a:solidFill>
                  <a:schemeClr val="tx1"/>
                </a:solidFill>
              </a:rPr>
              <a:t>лиотиронин</a:t>
            </a:r>
            <a:r>
              <a:rPr lang="bg-BG" b="1" dirty="0" smtClean="0">
                <a:solidFill>
                  <a:schemeClr val="tx1"/>
                </a:solidFill>
              </a:rPr>
              <a:t> 25 </a:t>
            </a:r>
            <a:r>
              <a:rPr lang="bg-BG" b="1" dirty="0" err="1" smtClean="0">
                <a:solidFill>
                  <a:schemeClr val="tx1"/>
                </a:solidFill>
              </a:rPr>
              <a:t>микрограма</a:t>
            </a:r>
            <a:r>
              <a:rPr lang="bg-BG" b="1" dirty="0" smtClean="0">
                <a:solidFill>
                  <a:schemeClr val="tx1"/>
                </a:solidFill>
              </a:rPr>
              <a:t> дваж дневно; </a:t>
            </a:r>
            <a:r>
              <a:rPr lang="bg-BG" b="1" dirty="0" err="1" smtClean="0">
                <a:solidFill>
                  <a:schemeClr val="tx1"/>
                </a:solidFill>
              </a:rPr>
              <a:t>флудрокортизон</a:t>
            </a:r>
            <a:r>
              <a:rPr lang="bg-BG" b="1" dirty="0" smtClean="0">
                <a:solidFill>
                  <a:schemeClr val="tx1"/>
                </a:solidFill>
              </a:rPr>
              <a:t> 0.1 мг дневно; </a:t>
            </a:r>
            <a:r>
              <a:rPr lang="bg-BG" b="1" dirty="0" err="1" smtClean="0">
                <a:solidFill>
                  <a:schemeClr val="tx1"/>
                </a:solidFill>
              </a:rPr>
              <a:t>дифеноксилат</a:t>
            </a:r>
            <a:r>
              <a:rPr lang="bg-BG" b="1" dirty="0" smtClean="0">
                <a:solidFill>
                  <a:schemeClr val="tx1"/>
                </a:solidFill>
              </a:rPr>
              <a:t> </a:t>
            </a:r>
            <a:r>
              <a:rPr lang="bg-BG" b="1" dirty="0" err="1" smtClean="0">
                <a:solidFill>
                  <a:schemeClr val="tx1"/>
                </a:solidFill>
              </a:rPr>
              <a:t>хидрохлорид</a:t>
            </a:r>
            <a:r>
              <a:rPr lang="bg-BG" b="1" dirty="0" smtClean="0">
                <a:solidFill>
                  <a:schemeClr val="tx1"/>
                </a:solidFill>
              </a:rPr>
              <a:t> и атропин 2 таблетки </a:t>
            </a:r>
          </a:p>
        </p:txBody>
      </p:sp>
    </p:spTree>
    <p:extLst>
      <p:ext uri="{BB962C8B-B14F-4D97-AF65-F5344CB8AC3E}">
        <p14:creationId xmlns:p14="http://schemas.microsoft.com/office/powerpoint/2010/main" val="18361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79" y="241401"/>
            <a:ext cx="5487005" cy="6431248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122" name="Picture 2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55" y="412191"/>
            <a:ext cx="6004527" cy="59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088" y="2916194"/>
            <a:ext cx="10353762" cy="970450"/>
          </a:xfrm>
        </p:spPr>
        <p:txBody>
          <a:bodyPr>
            <a:noAutofit/>
          </a:bodyPr>
          <a:lstStyle/>
          <a:p>
            <a:r>
              <a:rPr lang="bg-BG" sz="8000" dirty="0" smtClean="0"/>
              <a:t>КРАЙ</a:t>
            </a:r>
            <a:endParaRPr lang="bg-BG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349" y="0"/>
            <a:ext cx="331365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7028" y="288325"/>
            <a:ext cx="10353762" cy="970450"/>
          </a:xfrm>
        </p:spPr>
        <p:txBody>
          <a:bodyPr/>
          <a:lstStyle/>
          <a:p>
            <a:r>
              <a:rPr lang="bg-BG" dirty="0" smtClean="0"/>
              <a:t>Автобиографични данни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77" y="1665640"/>
            <a:ext cx="10353762" cy="4058751"/>
          </a:xfrm>
        </p:spPr>
        <p:txBody>
          <a:bodyPr/>
          <a:lstStyle/>
          <a:p>
            <a:r>
              <a:rPr lang="bg-BG" b="1" dirty="0" smtClean="0"/>
              <a:t>35-ти президент на САЩ, най-младия избиран досега</a:t>
            </a:r>
            <a:endParaRPr lang="en-US" b="1" dirty="0" smtClean="0"/>
          </a:p>
          <a:p>
            <a:endParaRPr lang="en-US" b="1" dirty="0"/>
          </a:p>
          <a:p>
            <a:r>
              <a:rPr lang="bg-BG" b="1" dirty="0" smtClean="0"/>
              <a:t>Демократ (партия)</a:t>
            </a:r>
          </a:p>
          <a:p>
            <a:endParaRPr lang="bg-BG" b="1" dirty="0" smtClean="0"/>
          </a:p>
          <a:p>
            <a:r>
              <a:rPr lang="bg-BG" b="1" dirty="0" smtClean="0"/>
              <a:t>Мандат от януари 1961 до ноември 1963</a:t>
            </a:r>
          </a:p>
          <a:p>
            <a:endParaRPr lang="bg-BG" b="1" dirty="0" smtClean="0"/>
          </a:p>
          <a:p>
            <a:r>
              <a:rPr lang="bg-BG" b="1" dirty="0" smtClean="0"/>
              <a:t>Пикът на напрежението в Студената война- Кубинската ядрена криза</a:t>
            </a:r>
          </a:p>
          <a:p>
            <a:endParaRPr lang="bg-BG" b="1" dirty="0"/>
          </a:p>
          <a:p>
            <a:r>
              <a:rPr lang="bg-BG" b="1" dirty="0" smtClean="0"/>
              <a:t>През целия си живот е бил болнав</a:t>
            </a:r>
            <a:endParaRPr lang="en-US" b="1" dirty="0" smtClean="0"/>
          </a:p>
          <a:p>
            <a:endParaRPr lang="en-US" b="1" dirty="0"/>
          </a:p>
          <a:p>
            <a:pPr marL="36900" indent="0">
              <a:buNone/>
            </a:pPr>
            <a:endParaRPr lang="bg-BG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734" y="0"/>
            <a:ext cx="331365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14" y="160638"/>
            <a:ext cx="10353762" cy="970450"/>
          </a:xfrm>
        </p:spPr>
        <p:txBody>
          <a:bodyPr/>
          <a:lstStyle/>
          <a:p>
            <a:r>
              <a:rPr lang="en-US" dirty="0"/>
              <a:t>M</a:t>
            </a:r>
            <a:r>
              <a:rPr lang="bg-BG" dirty="0" err="1" smtClean="0"/>
              <a:t>едикаменти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072" y="1291726"/>
            <a:ext cx="10627416" cy="4923724"/>
          </a:xfrm>
        </p:spPr>
        <p:txBody>
          <a:bodyPr>
            <a:normAutofit lnSpcReduction="10000"/>
          </a:bodyPr>
          <a:lstStyle/>
          <a:p>
            <a:r>
              <a:rPr lang="bg-BG" sz="2400" b="1" dirty="0" smtClean="0"/>
              <a:t>Мускулни </a:t>
            </a:r>
            <a:r>
              <a:rPr lang="bg-BG" sz="2400" b="1" dirty="0" err="1" smtClean="0"/>
              <a:t>релаксанти</a:t>
            </a:r>
            <a:endParaRPr lang="bg-BG" sz="2400" b="1" dirty="0" smtClean="0"/>
          </a:p>
          <a:p>
            <a:r>
              <a:rPr lang="bg-BG" sz="2400" b="1" dirty="0" err="1" smtClean="0"/>
              <a:t>Седативи</a:t>
            </a:r>
            <a:r>
              <a:rPr lang="bg-BG" sz="2400" b="1" dirty="0" smtClean="0"/>
              <a:t> </a:t>
            </a:r>
          </a:p>
          <a:p>
            <a:r>
              <a:rPr lang="bg-BG" sz="2400" b="1" dirty="0" smtClean="0"/>
              <a:t>Стимуланти </a:t>
            </a:r>
          </a:p>
          <a:p>
            <a:r>
              <a:rPr lang="bg-BG" sz="2400" b="1" dirty="0" smtClean="0"/>
              <a:t>Приспивателни</a:t>
            </a:r>
          </a:p>
          <a:p>
            <a:r>
              <a:rPr lang="bg-BG" sz="2400" b="1" dirty="0" err="1" smtClean="0"/>
              <a:t>Андрогени</a:t>
            </a:r>
            <a:endParaRPr lang="bg-BG" sz="2400" b="1" dirty="0" smtClean="0"/>
          </a:p>
          <a:p>
            <a:r>
              <a:rPr lang="bg-BG" sz="2400" b="1" dirty="0" smtClean="0"/>
              <a:t>Кортикостероиди</a:t>
            </a:r>
          </a:p>
          <a:p>
            <a:r>
              <a:rPr lang="bg-BG" sz="2400" b="1" dirty="0" err="1" smtClean="0"/>
              <a:t>Тироидни</a:t>
            </a:r>
            <a:r>
              <a:rPr lang="bg-BG" sz="2400" b="1" dirty="0" smtClean="0"/>
              <a:t> хормони</a:t>
            </a:r>
          </a:p>
          <a:p>
            <a:r>
              <a:rPr lang="bg-BG" sz="2400" b="1" dirty="0" err="1" smtClean="0"/>
              <a:t>Анестетици</a:t>
            </a:r>
            <a:endParaRPr lang="bg-BG" sz="2400" b="1" dirty="0" smtClean="0"/>
          </a:p>
          <a:p>
            <a:endParaRPr lang="bg-BG" sz="2400" b="1" dirty="0" smtClean="0"/>
          </a:p>
          <a:p>
            <a:pPr marL="36900" indent="0">
              <a:buNone/>
            </a:pPr>
            <a:r>
              <a:rPr lang="bg-BG" sz="2400" b="1" dirty="0" smtClean="0"/>
              <a:t>Но защо?</a:t>
            </a:r>
          </a:p>
          <a:p>
            <a:pPr marL="36900" indent="0">
              <a:buNone/>
            </a:pPr>
            <a:endParaRPr lang="bg-B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734" y="0"/>
            <a:ext cx="331365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734" y="0"/>
            <a:ext cx="3313651" cy="331365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46682" y="1505946"/>
            <a:ext cx="10750983" cy="4989627"/>
          </a:xfrm>
        </p:spPr>
        <p:txBody>
          <a:bodyPr>
            <a:normAutofit/>
          </a:bodyPr>
          <a:lstStyle/>
          <a:p>
            <a:r>
              <a:rPr lang="bg-BG" sz="2400" b="1" dirty="0"/>
              <a:t>Колит</a:t>
            </a:r>
          </a:p>
          <a:p>
            <a:r>
              <a:rPr lang="en-US" sz="2400" b="1" dirty="0"/>
              <a:t>Addison’s disease </a:t>
            </a:r>
            <a:endParaRPr lang="bg-BG" sz="2400" b="1" dirty="0"/>
          </a:p>
          <a:p>
            <a:r>
              <a:rPr lang="bg-BG" sz="2400" b="1" dirty="0" smtClean="0"/>
              <a:t>Автоимунен </a:t>
            </a:r>
            <a:r>
              <a:rPr lang="bg-BG" sz="2400" b="1" dirty="0" err="1"/>
              <a:t>полигландуларен</a:t>
            </a:r>
            <a:r>
              <a:rPr lang="bg-BG" sz="2400" b="1" dirty="0"/>
              <a:t> </a:t>
            </a:r>
            <a:r>
              <a:rPr lang="bg-BG" sz="2400" b="1" dirty="0" smtClean="0"/>
              <a:t>синдром</a:t>
            </a:r>
            <a:endParaRPr lang="bg-BG" sz="2400" b="1" dirty="0"/>
          </a:p>
          <a:p>
            <a:r>
              <a:rPr lang="bg-BG" sz="2400" b="1" dirty="0" err="1" smtClean="0"/>
              <a:t>Хипотироидизъм</a:t>
            </a:r>
            <a:endParaRPr lang="bg-BG" sz="2400" b="1" dirty="0" smtClean="0"/>
          </a:p>
          <a:p>
            <a:r>
              <a:rPr lang="bg-BG" sz="2400" b="1" dirty="0" smtClean="0"/>
              <a:t>Хронични болки в гърба</a:t>
            </a:r>
          </a:p>
          <a:p>
            <a:r>
              <a:rPr lang="bg-BG" sz="2400" b="1" dirty="0" smtClean="0"/>
              <a:t>Анемия</a:t>
            </a:r>
          </a:p>
          <a:p>
            <a:r>
              <a:rPr lang="en-US" sz="2400" b="1" dirty="0" smtClean="0"/>
              <a:t>Cushing’s disease</a:t>
            </a:r>
          </a:p>
          <a:p>
            <a:r>
              <a:rPr lang="bg-BG" sz="2400" b="1" dirty="0" err="1" smtClean="0"/>
              <a:t>Остеоартрит</a:t>
            </a:r>
            <a:r>
              <a:rPr lang="bg-BG" sz="2400" b="1" dirty="0" smtClean="0"/>
              <a:t> </a:t>
            </a:r>
          </a:p>
          <a:p>
            <a:r>
              <a:rPr lang="bg-BG" sz="2400" b="1" dirty="0" smtClean="0"/>
              <a:t>И други</a:t>
            </a:r>
            <a:endParaRPr lang="bg-BG" sz="24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882053" y="354227"/>
            <a:ext cx="10353762" cy="970450"/>
          </a:xfrm>
        </p:spPr>
        <p:txBody>
          <a:bodyPr/>
          <a:lstStyle/>
          <a:p>
            <a:r>
              <a:rPr lang="bg-BG" dirty="0" smtClean="0"/>
              <a:t>Заболявания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648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0000" y="52845"/>
            <a:ext cx="10353762" cy="970450"/>
          </a:xfrm>
        </p:spPr>
        <p:txBody>
          <a:bodyPr/>
          <a:lstStyle/>
          <a:p>
            <a:r>
              <a:rPr lang="bg-BG" dirty="0" smtClean="0"/>
              <a:t>Лекуващите лекари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38" y="847126"/>
            <a:ext cx="10353762" cy="4058751"/>
          </a:xfrm>
        </p:spPr>
        <p:txBody>
          <a:bodyPr/>
          <a:lstStyle/>
          <a:p>
            <a:endParaRPr lang="en-US" b="1" dirty="0"/>
          </a:p>
          <a:p>
            <a:r>
              <a:rPr lang="bg-BG" b="1" dirty="0" smtClean="0"/>
              <a:t>Д-р </a:t>
            </a:r>
            <a:r>
              <a:rPr lang="en-US" b="1" dirty="0" smtClean="0"/>
              <a:t>Janet </a:t>
            </a:r>
            <a:r>
              <a:rPr lang="en-US" b="1" dirty="0" err="1" smtClean="0"/>
              <a:t>Travell</a:t>
            </a:r>
            <a:r>
              <a:rPr lang="en-US" b="1" dirty="0" smtClean="0"/>
              <a:t>- </a:t>
            </a:r>
            <a:endParaRPr lang="en-US" b="1" dirty="0"/>
          </a:p>
          <a:p>
            <a:r>
              <a:rPr lang="bg-BG" b="1" dirty="0"/>
              <a:t>Д-р </a:t>
            </a:r>
            <a:r>
              <a:rPr lang="en-US" b="1" dirty="0"/>
              <a:t>George </a:t>
            </a:r>
            <a:r>
              <a:rPr lang="en-US" b="1" dirty="0" err="1" smtClean="0"/>
              <a:t>Burkley</a:t>
            </a:r>
            <a:endParaRPr lang="en-US" b="1" dirty="0"/>
          </a:p>
          <a:p>
            <a:r>
              <a:rPr lang="bg-BG" b="1" dirty="0"/>
              <a:t>Д-р </a:t>
            </a:r>
            <a:r>
              <a:rPr lang="en-US" b="1" dirty="0" smtClean="0"/>
              <a:t>Max Jacobson (Miracle Max, </a:t>
            </a:r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 smtClean="0"/>
              <a:t>Feelgood</a:t>
            </a:r>
            <a:r>
              <a:rPr lang="bg-BG" b="1" dirty="0" smtClean="0"/>
              <a:t>)</a:t>
            </a:r>
            <a:endParaRPr lang="bg-BG" b="1" dirty="0"/>
          </a:p>
        </p:txBody>
      </p:sp>
      <p:pic>
        <p:nvPicPr>
          <p:cNvPr id="3076" name="Picture 4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1" y="3213514"/>
            <a:ext cx="43243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28" y="3213514"/>
            <a:ext cx="32289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avy Medicine - Vice Admiral George G. Burkley. [Portraits.] Burkley, George  Gregory. White House physician, 1963-1969. 11/28/1967; 115546; Photographer  E.G. Fredette 09-8282-001 Print b&amp;w 8X10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49" y="2639224"/>
            <a:ext cx="3056036" cy="399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5445650" y="2639224"/>
            <a:ext cx="603210" cy="444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734" y="0"/>
            <a:ext cx="3313651" cy="33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3512" y="297959"/>
            <a:ext cx="10353762" cy="97045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Автоимунен </a:t>
            </a:r>
            <a:r>
              <a:rPr lang="bg-BG" sz="2800" b="1" dirty="0" err="1">
                <a:solidFill>
                  <a:srgbClr val="FF0000"/>
                </a:solidFill>
              </a:rPr>
              <a:t>полигландуларен</a:t>
            </a:r>
            <a:r>
              <a:rPr lang="bg-BG" sz="2800" b="1" dirty="0">
                <a:solidFill>
                  <a:srgbClr val="FF0000"/>
                </a:solidFill>
              </a:rPr>
              <a:t> синдром</a:t>
            </a:r>
            <a:r>
              <a:rPr lang="bg-BG" sz="2800" b="1" dirty="0"/>
              <a:t/>
            </a:r>
            <a:br>
              <a:rPr lang="bg-BG" sz="2800" b="1" dirty="0"/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87" y="1582234"/>
            <a:ext cx="4721916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bg-BG" sz="2400" b="1" dirty="0" smtClean="0"/>
              <a:t>Води до разрушаването на тъканите на множество ендокринни жлези.</a:t>
            </a:r>
          </a:p>
          <a:p>
            <a:pPr marL="36900" indent="0">
              <a:buNone/>
            </a:pPr>
            <a:endParaRPr lang="bg-BG" sz="2400" b="1" dirty="0"/>
          </a:p>
          <a:p>
            <a:pPr marL="36900" indent="0">
              <a:buNone/>
            </a:pPr>
            <a:r>
              <a:rPr lang="bg-BG" sz="2400" b="1" dirty="0" smtClean="0"/>
              <a:t>Това е генетично заложено- много хора от фамилията Кенеди страдат от автоимунни заболявания.</a:t>
            </a:r>
            <a:endParaRPr lang="bg-BG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59" y="1644242"/>
            <a:ext cx="3313651" cy="3313651"/>
          </a:xfrm>
          <a:prstGeom prst="rect">
            <a:avLst/>
          </a:prstGeom>
        </p:spPr>
      </p:pic>
      <p:pic>
        <p:nvPicPr>
          <p:cNvPr id="4098" name="Picture 2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59" y="1268409"/>
            <a:ext cx="6793470" cy="498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381000"/>
            <a:ext cx="8128562" cy="970450"/>
          </a:xfrm>
        </p:spPr>
        <p:txBody>
          <a:bodyPr/>
          <a:lstStyle/>
          <a:p>
            <a:r>
              <a:rPr lang="bg-B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Кортикостроиди</a:t>
            </a:r>
            <a:endParaRPr lang="bg-B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983" y="1432201"/>
            <a:ext cx="7692939" cy="4058751"/>
          </a:xfrm>
        </p:spPr>
        <p:txBody>
          <a:bodyPr/>
          <a:lstStyle/>
          <a:p>
            <a:r>
              <a:rPr lang="en-US" b="1" dirty="0" smtClean="0"/>
              <a:t>JFK e </a:t>
            </a:r>
            <a:r>
              <a:rPr lang="bg-BG" b="1" dirty="0" smtClean="0"/>
              <a:t>бил на различни стероиди през живота си- </a:t>
            </a:r>
            <a:r>
              <a:rPr lang="bg-BG" b="1" dirty="0" err="1" smtClean="0"/>
              <a:t>анаболни</a:t>
            </a:r>
            <a:r>
              <a:rPr lang="bg-BG" b="1" dirty="0" smtClean="0"/>
              <a:t> и </a:t>
            </a:r>
            <a:r>
              <a:rPr lang="bg-BG" b="1" dirty="0" err="1" smtClean="0"/>
              <a:t>катаболни</a:t>
            </a:r>
            <a:endParaRPr lang="bg-BG" b="1" dirty="0" smtClean="0"/>
          </a:p>
          <a:p>
            <a:r>
              <a:rPr lang="bg-BG" b="1" dirty="0" smtClean="0"/>
              <a:t>Още като дете, за да се справят с </a:t>
            </a:r>
            <a:r>
              <a:rPr lang="bg-BG" b="1" dirty="0" smtClean="0">
                <a:solidFill>
                  <a:srgbClr val="FF0000"/>
                </a:solidFill>
              </a:rPr>
              <a:t>колитът</a:t>
            </a:r>
            <a:r>
              <a:rPr lang="bg-BG" b="1" dirty="0" smtClean="0"/>
              <a:t> му са му били давани кортикостероиди</a:t>
            </a:r>
          </a:p>
          <a:p>
            <a:r>
              <a:rPr lang="bg-BG" b="1" dirty="0" smtClean="0"/>
              <a:t>В резултат е получил </a:t>
            </a:r>
            <a:r>
              <a:rPr lang="bg-BG" b="1" dirty="0" err="1" smtClean="0"/>
              <a:t>адренална</a:t>
            </a:r>
            <a:r>
              <a:rPr lang="bg-BG" b="1" dirty="0" smtClean="0"/>
              <a:t> недостатъчност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Addison’s disease</a:t>
            </a:r>
            <a:r>
              <a:rPr lang="en-US" b="1" dirty="0" smtClean="0"/>
              <a:t>)</a:t>
            </a:r>
            <a:endParaRPr lang="bg-BG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734" y="0"/>
            <a:ext cx="3313651" cy="3313651"/>
          </a:xfrm>
          <a:prstGeom prst="rect">
            <a:avLst/>
          </a:prstGeom>
        </p:spPr>
      </p:pic>
      <p:pic>
        <p:nvPicPr>
          <p:cNvPr id="6146" name="Picture 2" descr="Ope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54" y="3823686"/>
            <a:ext cx="60864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258" y="1258773"/>
            <a:ext cx="6193351" cy="5731032"/>
          </a:xfrm>
        </p:spPr>
        <p:txBody>
          <a:bodyPr/>
          <a:lstStyle/>
          <a:p>
            <a:r>
              <a:rPr lang="bg-BG" b="1" dirty="0" smtClean="0"/>
              <a:t>Когато тялото не произвежда достатъчно стероиди, започва да произвежда извънредно много </a:t>
            </a:r>
            <a:r>
              <a:rPr lang="bg-BG" b="1" dirty="0" err="1" smtClean="0"/>
              <a:t>адренокортикотропен</a:t>
            </a:r>
            <a:r>
              <a:rPr lang="bg-BG" b="1" dirty="0" smtClean="0"/>
              <a:t> хормон, опитвайки се да компенсира</a:t>
            </a:r>
          </a:p>
          <a:p>
            <a:endParaRPr lang="bg-BG" b="1" dirty="0" smtClean="0"/>
          </a:p>
          <a:p>
            <a:endParaRPr lang="bg-BG" b="1" dirty="0"/>
          </a:p>
          <a:p>
            <a:r>
              <a:rPr lang="bg-BG" b="1" dirty="0"/>
              <a:t>Хормонът стимулира </a:t>
            </a:r>
            <a:r>
              <a:rPr lang="bg-BG" b="1" dirty="0" err="1"/>
              <a:t>меланоцитите</a:t>
            </a:r>
            <a:r>
              <a:rPr lang="bg-BG" b="1" dirty="0"/>
              <a:t> в кожата (поради приликата си с </a:t>
            </a:r>
            <a:r>
              <a:rPr lang="bg-BG" b="1" dirty="0" err="1" smtClean="0"/>
              <a:t>меланоцит</a:t>
            </a:r>
            <a:r>
              <a:rPr lang="bg-BG" b="1" dirty="0" smtClean="0"/>
              <a:t>-стимулиращия </a:t>
            </a:r>
            <a:r>
              <a:rPr lang="bg-BG" b="1" dirty="0"/>
              <a:t>хормон), в резултат на което Кенеди получава известния </a:t>
            </a:r>
            <a:r>
              <a:rPr lang="bg-BG" b="1" dirty="0" smtClean="0"/>
              <a:t>си </a:t>
            </a:r>
            <a:r>
              <a:rPr lang="bg-BG" b="1" dirty="0"/>
              <a:t>целогодишен </a:t>
            </a:r>
            <a:r>
              <a:rPr lang="bg-BG" b="1" dirty="0" smtClean="0"/>
              <a:t>тен</a:t>
            </a:r>
          </a:p>
          <a:p>
            <a:endParaRPr lang="bg-BG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610" y="1126968"/>
            <a:ext cx="3313651" cy="3313651"/>
          </a:xfrm>
          <a:prstGeom prst="rect">
            <a:avLst/>
          </a:prstGeom>
        </p:spPr>
      </p:pic>
      <p:pic>
        <p:nvPicPr>
          <p:cNvPr id="7" name="Picture 2" descr="President John F. Kenne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87" y="437732"/>
            <a:ext cx="5722721" cy="6123146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51" y="1213465"/>
            <a:ext cx="5948323" cy="5286189"/>
          </a:xfrm>
        </p:spPr>
        <p:txBody>
          <a:bodyPr/>
          <a:lstStyle/>
          <a:p>
            <a:r>
              <a:rPr lang="bg-BG" b="1" dirty="0"/>
              <a:t>За да се справят с </a:t>
            </a:r>
            <a:r>
              <a:rPr lang="bg-BG" b="1" dirty="0" smtClean="0"/>
              <a:t>недостатъчността, лекарите му дават орално </a:t>
            </a:r>
            <a:r>
              <a:rPr lang="bg-BG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хидрокортизон</a:t>
            </a:r>
            <a:r>
              <a:rPr lang="bg-BG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и </a:t>
            </a:r>
            <a:r>
              <a:rPr lang="bg-BG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преднизон</a:t>
            </a:r>
            <a:endParaRPr lang="bg-BG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bg-BG" b="1" dirty="0"/>
          </a:p>
          <a:p>
            <a:r>
              <a:rPr lang="bg-BG" b="1" dirty="0" smtClean="0"/>
              <a:t>Продължителният прием на стероиди довежда до </a:t>
            </a:r>
            <a:r>
              <a:rPr lang="en-US" b="1" dirty="0" smtClean="0">
                <a:solidFill>
                  <a:srgbClr val="FF0000"/>
                </a:solidFill>
              </a:rPr>
              <a:t>Cushing’s syndrome </a:t>
            </a:r>
            <a:r>
              <a:rPr lang="en-US" b="1" dirty="0" smtClean="0"/>
              <a:t>(</a:t>
            </a:r>
            <a:r>
              <a:rPr lang="bg-BG" b="1" dirty="0" smtClean="0"/>
              <a:t>след като тялото произвежда твърде много </a:t>
            </a:r>
            <a:r>
              <a:rPr lang="bg-BG" b="1" dirty="0" err="1" smtClean="0"/>
              <a:t>кортизол</a:t>
            </a:r>
            <a:r>
              <a:rPr lang="bg-BG" b="1" dirty="0" smtClean="0"/>
              <a:t> прекалено дълго време) и така нареченото лунно лице </a:t>
            </a:r>
            <a:r>
              <a:rPr lang="en-US" b="1" dirty="0" smtClean="0"/>
              <a:t>(”moon face”)</a:t>
            </a:r>
            <a:endParaRPr lang="bg-BG" b="1" dirty="0"/>
          </a:p>
          <a:p>
            <a:endParaRPr lang="bg-BG" dirty="0"/>
          </a:p>
        </p:txBody>
      </p:sp>
      <p:pic>
        <p:nvPicPr>
          <p:cNvPr id="8194" name="Picture 2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111" y="1213465"/>
            <a:ext cx="39719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198</TotalTime>
  <Words>609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Calisto MT</vt:lpstr>
      <vt:lpstr>Trebuchet MS</vt:lpstr>
      <vt:lpstr>Wingdings 2</vt:lpstr>
      <vt:lpstr>Slate</vt:lpstr>
      <vt:lpstr>John F. Kennedy</vt:lpstr>
      <vt:lpstr>Автобиографични данни</vt:lpstr>
      <vt:lpstr>Mедикаменти</vt:lpstr>
      <vt:lpstr>Заболявания</vt:lpstr>
      <vt:lpstr>Лекуващите лекари</vt:lpstr>
      <vt:lpstr>Автоимунен полигландуларен синдром </vt:lpstr>
      <vt:lpstr>Кортикостроиди</vt:lpstr>
      <vt:lpstr>PowerPoint Presentation</vt:lpstr>
      <vt:lpstr>PowerPoint Presentation</vt:lpstr>
      <vt:lpstr>PowerPoint Presentation</vt:lpstr>
      <vt:lpstr>PowerPoint Presentation</vt:lpstr>
      <vt:lpstr>Анаболни стероиди</vt:lpstr>
      <vt:lpstr>Амфетамини</vt:lpstr>
      <vt:lpstr>PowerPoint Presentation</vt:lpstr>
      <vt:lpstr>PowerPoint Presentation</vt:lpstr>
      <vt:lpstr>PowerPoint Presentation</vt:lpstr>
      <vt:lpstr>PowerPoint Presentation</vt:lpstr>
      <vt:lpstr>КРАЙ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F. Kennedy</dc:title>
  <dc:creator>User00</dc:creator>
  <cp:lastModifiedBy>User00</cp:lastModifiedBy>
  <cp:revision>24</cp:revision>
  <dcterms:created xsi:type="dcterms:W3CDTF">2024-04-22T19:03:49Z</dcterms:created>
  <dcterms:modified xsi:type="dcterms:W3CDTF">2024-05-11T17:05:26Z</dcterms:modified>
</cp:coreProperties>
</file>