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3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5" r:id="rId20"/>
    <p:sldId id="276" r:id="rId21"/>
    <p:sldId id="277" r:id="rId22"/>
    <p:sldId id="273" r:id="rId2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2C488-3472-3DB4-97C5-D3D8F033BD18}" v="88" dt="2024-05-12T14:59:45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897FF-4DD3-4E43-83E3-1C4C85A27511}" type="doc">
      <dgm:prSet loTypeId="urn:microsoft.com/office/officeart/2005/8/layout/list1" loCatId="list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2C962B6C-BA2C-4D0C-9993-6E1C12EEB945}">
      <dgm:prSet/>
      <dgm:spPr/>
      <dgm:t>
        <a:bodyPr/>
        <a:lstStyle/>
        <a:p>
          <a:r>
            <a:rPr lang="bg-BG"/>
            <a:t>Въведение</a:t>
          </a:r>
          <a:endParaRPr lang="en-US"/>
        </a:p>
      </dgm:t>
    </dgm:pt>
    <dgm:pt modelId="{4C052D22-B232-462A-9F59-65E2F3F3DB6A}" type="parTrans" cxnId="{21A6B34F-2D71-4CD7-A97F-4F3D67D77CF2}">
      <dgm:prSet/>
      <dgm:spPr/>
      <dgm:t>
        <a:bodyPr/>
        <a:lstStyle/>
        <a:p>
          <a:endParaRPr lang="en-US"/>
        </a:p>
      </dgm:t>
    </dgm:pt>
    <dgm:pt modelId="{3105EE0A-587D-4728-896C-214FB6087DFB}" type="sibTrans" cxnId="{21A6B34F-2D71-4CD7-A97F-4F3D67D77CF2}">
      <dgm:prSet/>
      <dgm:spPr/>
      <dgm:t>
        <a:bodyPr/>
        <a:lstStyle/>
        <a:p>
          <a:endParaRPr lang="en-US"/>
        </a:p>
      </dgm:t>
    </dgm:pt>
    <dgm:pt modelId="{07D4BD60-76FC-4545-9E1D-0ABE654B0509}">
      <dgm:prSet/>
      <dgm:spPr/>
      <dgm:t>
        <a:bodyPr/>
        <a:lstStyle/>
        <a:p>
          <a:r>
            <a:rPr lang="bg-BG"/>
            <a:t>Санитарната реформа в Древен Рим</a:t>
          </a:r>
          <a:endParaRPr lang="en-US"/>
        </a:p>
      </dgm:t>
    </dgm:pt>
    <dgm:pt modelId="{6C7BE586-4EC7-4799-8344-03193C6D4461}" type="parTrans" cxnId="{0675B5CB-DBCB-4031-A333-3E0F8BEA04D3}">
      <dgm:prSet/>
      <dgm:spPr/>
      <dgm:t>
        <a:bodyPr/>
        <a:lstStyle/>
        <a:p>
          <a:endParaRPr lang="en-US"/>
        </a:p>
      </dgm:t>
    </dgm:pt>
    <dgm:pt modelId="{0FFB250A-7110-4C29-9C31-392708A0E607}" type="sibTrans" cxnId="{0675B5CB-DBCB-4031-A333-3E0F8BEA04D3}">
      <dgm:prSet/>
      <dgm:spPr/>
      <dgm:t>
        <a:bodyPr/>
        <a:lstStyle/>
        <a:p>
          <a:endParaRPr lang="en-US"/>
        </a:p>
      </dgm:t>
    </dgm:pt>
    <dgm:pt modelId="{154C91F3-B5F9-4C89-9DDE-EBFF91BCB5F9}">
      <dgm:prSet/>
      <dgm:spPr/>
      <dgm:t>
        <a:bodyPr/>
        <a:lstStyle/>
        <a:p>
          <a:r>
            <a:rPr lang="bg-BG"/>
            <a:t>Приносът на Марк Витрувий Полион</a:t>
          </a:r>
          <a:endParaRPr lang="en-US"/>
        </a:p>
      </dgm:t>
    </dgm:pt>
    <dgm:pt modelId="{0FF7B867-2A01-4CFD-9CDF-7BDE386814E4}" type="parTrans" cxnId="{3E01F037-7CEB-484C-B149-495558F25361}">
      <dgm:prSet/>
      <dgm:spPr/>
      <dgm:t>
        <a:bodyPr/>
        <a:lstStyle/>
        <a:p>
          <a:endParaRPr lang="en-US"/>
        </a:p>
      </dgm:t>
    </dgm:pt>
    <dgm:pt modelId="{493A045B-4602-474C-A5AF-93A528B745BF}" type="sibTrans" cxnId="{3E01F037-7CEB-484C-B149-495558F25361}">
      <dgm:prSet/>
      <dgm:spPr/>
      <dgm:t>
        <a:bodyPr/>
        <a:lstStyle/>
        <a:p>
          <a:endParaRPr lang="en-US"/>
        </a:p>
      </dgm:t>
    </dgm:pt>
    <dgm:pt modelId="{638120E0-7331-4FCC-AC97-E377A09482B4}">
      <dgm:prSet/>
      <dgm:spPr/>
      <dgm:t>
        <a:bodyPr/>
        <a:lstStyle/>
        <a:p>
          <a:r>
            <a:rPr lang="bg-BG"/>
            <a:t>Заключение</a:t>
          </a:r>
          <a:endParaRPr lang="en-US"/>
        </a:p>
      </dgm:t>
    </dgm:pt>
    <dgm:pt modelId="{195B1786-1D85-4715-B616-BCA88C53CE7F}" type="parTrans" cxnId="{1CB0F1FE-1145-4A89-AA8D-69800CD2A79C}">
      <dgm:prSet/>
      <dgm:spPr/>
      <dgm:t>
        <a:bodyPr/>
        <a:lstStyle/>
        <a:p>
          <a:endParaRPr lang="en-US"/>
        </a:p>
      </dgm:t>
    </dgm:pt>
    <dgm:pt modelId="{5508CD64-FC74-4682-941E-5B1B737667B3}" type="sibTrans" cxnId="{1CB0F1FE-1145-4A89-AA8D-69800CD2A79C}">
      <dgm:prSet/>
      <dgm:spPr/>
      <dgm:t>
        <a:bodyPr/>
        <a:lstStyle/>
        <a:p>
          <a:endParaRPr lang="en-US"/>
        </a:p>
      </dgm:t>
    </dgm:pt>
    <dgm:pt modelId="{95CF6223-008F-4CD9-9B3C-15B03D30C431}" type="pres">
      <dgm:prSet presAssocID="{017897FF-4DD3-4E43-83E3-1C4C85A2751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1A8DC25E-3915-4BBC-AC72-BAFCF369B9EA}" type="pres">
      <dgm:prSet presAssocID="{2C962B6C-BA2C-4D0C-9993-6E1C12EEB945}" presName="parentLin" presStyleCnt="0"/>
      <dgm:spPr/>
    </dgm:pt>
    <dgm:pt modelId="{3BECA5ED-CF53-468D-8BAB-956F54C0C422}" type="pres">
      <dgm:prSet presAssocID="{2C962B6C-BA2C-4D0C-9993-6E1C12EEB945}" presName="parentLeftMargin" presStyleLbl="node1" presStyleIdx="0" presStyleCnt="4"/>
      <dgm:spPr/>
      <dgm:t>
        <a:bodyPr/>
        <a:lstStyle/>
        <a:p>
          <a:endParaRPr lang="bg-BG"/>
        </a:p>
      </dgm:t>
    </dgm:pt>
    <dgm:pt modelId="{54AB9A25-52A0-4DD8-9766-ED7D6CE4112A}" type="pres">
      <dgm:prSet presAssocID="{2C962B6C-BA2C-4D0C-9993-6E1C12EEB94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68DE321-3342-444A-B14A-A11FF7B845FD}" type="pres">
      <dgm:prSet presAssocID="{2C962B6C-BA2C-4D0C-9993-6E1C12EEB945}" presName="negativeSpace" presStyleCnt="0"/>
      <dgm:spPr/>
    </dgm:pt>
    <dgm:pt modelId="{72BA6935-4647-4DE3-B481-3CA66BF9448A}" type="pres">
      <dgm:prSet presAssocID="{2C962B6C-BA2C-4D0C-9993-6E1C12EEB945}" presName="childText" presStyleLbl="conFgAcc1" presStyleIdx="0" presStyleCnt="4">
        <dgm:presLayoutVars>
          <dgm:bulletEnabled val="1"/>
        </dgm:presLayoutVars>
      </dgm:prSet>
      <dgm:spPr/>
    </dgm:pt>
    <dgm:pt modelId="{202F9185-1C4A-40CD-A0B1-343D3E8AEA71}" type="pres">
      <dgm:prSet presAssocID="{3105EE0A-587D-4728-896C-214FB6087DFB}" presName="spaceBetweenRectangles" presStyleCnt="0"/>
      <dgm:spPr/>
    </dgm:pt>
    <dgm:pt modelId="{2800B6DC-1472-4219-B167-D1FDB38FA864}" type="pres">
      <dgm:prSet presAssocID="{07D4BD60-76FC-4545-9E1D-0ABE654B0509}" presName="parentLin" presStyleCnt="0"/>
      <dgm:spPr/>
    </dgm:pt>
    <dgm:pt modelId="{A4E48F30-2423-4F6A-8D65-B824D8FC63F7}" type="pres">
      <dgm:prSet presAssocID="{07D4BD60-76FC-4545-9E1D-0ABE654B0509}" presName="parentLeftMargin" presStyleLbl="node1" presStyleIdx="0" presStyleCnt="4"/>
      <dgm:spPr/>
      <dgm:t>
        <a:bodyPr/>
        <a:lstStyle/>
        <a:p>
          <a:endParaRPr lang="bg-BG"/>
        </a:p>
      </dgm:t>
    </dgm:pt>
    <dgm:pt modelId="{63066580-5327-442D-8609-3D49A2A6B1A1}" type="pres">
      <dgm:prSet presAssocID="{07D4BD60-76FC-4545-9E1D-0ABE654B050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1226055-D894-4A73-A8C1-36F163339FAE}" type="pres">
      <dgm:prSet presAssocID="{07D4BD60-76FC-4545-9E1D-0ABE654B0509}" presName="negativeSpace" presStyleCnt="0"/>
      <dgm:spPr/>
    </dgm:pt>
    <dgm:pt modelId="{43B7123D-7116-46B9-98BD-E7264879FF4F}" type="pres">
      <dgm:prSet presAssocID="{07D4BD60-76FC-4545-9E1D-0ABE654B0509}" presName="childText" presStyleLbl="conFgAcc1" presStyleIdx="1" presStyleCnt="4">
        <dgm:presLayoutVars>
          <dgm:bulletEnabled val="1"/>
        </dgm:presLayoutVars>
      </dgm:prSet>
      <dgm:spPr/>
    </dgm:pt>
    <dgm:pt modelId="{A0E71042-55C0-4044-B62B-3929F9AD5E15}" type="pres">
      <dgm:prSet presAssocID="{0FFB250A-7110-4C29-9C31-392708A0E607}" presName="spaceBetweenRectangles" presStyleCnt="0"/>
      <dgm:spPr/>
    </dgm:pt>
    <dgm:pt modelId="{3661A9C8-06D5-486E-AB3F-00C48876684F}" type="pres">
      <dgm:prSet presAssocID="{154C91F3-B5F9-4C89-9DDE-EBFF91BCB5F9}" presName="parentLin" presStyleCnt="0"/>
      <dgm:spPr/>
    </dgm:pt>
    <dgm:pt modelId="{6409D477-34C5-4767-BE84-BE281E7ADB39}" type="pres">
      <dgm:prSet presAssocID="{154C91F3-B5F9-4C89-9DDE-EBFF91BCB5F9}" presName="parentLeftMargin" presStyleLbl="node1" presStyleIdx="1" presStyleCnt="4"/>
      <dgm:spPr/>
      <dgm:t>
        <a:bodyPr/>
        <a:lstStyle/>
        <a:p>
          <a:endParaRPr lang="bg-BG"/>
        </a:p>
      </dgm:t>
    </dgm:pt>
    <dgm:pt modelId="{0851759E-F817-4926-861B-D3D335B37637}" type="pres">
      <dgm:prSet presAssocID="{154C91F3-B5F9-4C89-9DDE-EBFF91BCB5F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CDBB601-93D7-4581-A1CA-501C8CFEDB8D}" type="pres">
      <dgm:prSet presAssocID="{154C91F3-B5F9-4C89-9DDE-EBFF91BCB5F9}" presName="negativeSpace" presStyleCnt="0"/>
      <dgm:spPr/>
    </dgm:pt>
    <dgm:pt modelId="{B3B1073C-32A9-40D9-90E6-DA6348D6877C}" type="pres">
      <dgm:prSet presAssocID="{154C91F3-B5F9-4C89-9DDE-EBFF91BCB5F9}" presName="childText" presStyleLbl="conFgAcc1" presStyleIdx="2" presStyleCnt="4">
        <dgm:presLayoutVars>
          <dgm:bulletEnabled val="1"/>
        </dgm:presLayoutVars>
      </dgm:prSet>
      <dgm:spPr/>
    </dgm:pt>
    <dgm:pt modelId="{AB7EB30A-78C3-4815-995D-7877278CEFDE}" type="pres">
      <dgm:prSet presAssocID="{493A045B-4602-474C-A5AF-93A528B745BF}" presName="spaceBetweenRectangles" presStyleCnt="0"/>
      <dgm:spPr/>
    </dgm:pt>
    <dgm:pt modelId="{231EC73B-F6A9-4EF3-B141-B52EF8580391}" type="pres">
      <dgm:prSet presAssocID="{638120E0-7331-4FCC-AC97-E377A09482B4}" presName="parentLin" presStyleCnt="0"/>
      <dgm:spPr/>
    </dgm:pt>
    <dgm:pt modelId="{A3B21134-8012-42A7-9875-08207ED6FAE7}" type="pres">
      <dgm:prSet presAssocID="{638120E0-7331-4FCC-AC97-E377A09482B4}" presName="parentLeftMargin" presStyleLbl="node1" presStyleIdx="2" presStyleCnt="4"/>
      <dgm:spPr/>
      <dgm:t>
        <a:bodyPr/>
        <a:lstStyle/>
        <a:p>
          <a:endParaRPr lang="bg-BG"/>
        </a:p>
      </dgm:t>
    </dgm:pt>
    <dgm:pt modelId="{FADFEDD0-0702-4CBE-9C92-5BB2DC176E1F}" type="pres">
      <dgm:prSet presAssocID="{638120E0-7331-4FCC-AC97-E377A09482B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408BAFA-D6CE-4898-8620-1983C51D11FC}" type="pres">
      <dgm:prSet presAssocID="{638120E0-7331-4FCC-AC97-E377A09482B4}" presName="negativeSpace" presStyleCnt="0"/>
      <dgm:spPr/>
    </dgm:pt>
    <dgm:pt modelId="{6B3C85C1-E343-4688-A8BC-0663AC39D916}" type="pres">
      <dgm:prSet presAssocID="{638120E0-7331-4FCC-AC97-E377A09482B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CB0F1FE-1145-4A89-AA8D-69800CD2A79C}" srcId="{017897FF-4DD3-4E43-83E3-1C4C85A27511}" destId="{638120E0-7331-4FCC-AC97-E377A09482B4}" srcOrd="3" destOrd="0" parTransId="{195B1786-1D85-4715-B616-BCA88C53CE7F}" sibTransId="{5508CD64-FC74-4682-941E-5B1B737667B3}"/>
    <dgm:cxn modelId="{434899AB-2A3A-4070-80FF-6BBA268F6955}" type="presOf" srcId="{638120E0-7331-4FCC-AC97-E377A09482B4}" destId="{A3B21134-8012-42A7-9875-08207ED6FAE7}" srcOrd="0" destOrd="0" presId="urn:microsoft.com/office/officeart/2005/8/layout/list1"/>
    <dgm:cxn modelId="{21A6B34F-2D71-4CD7-A97F-4F3D67D77CF2}" srcId="{017897FF-4DD3-4E43-83E3-1C4C85A27511}" destId="{2C962B6C-BA2C-4D0C-9993-6E1C12EEB945}" srcOrd="0" destOrd="0" parTransId="{4C052D22-B232-462A-9F59-65E2F3F3DB6A}" sibTransId="{3105EE0A-587D-4728-896C-214FB6087DFB}"/>
    <dgm:cxn modelId="{6432A438-CBA8-4E71-9698-FA7547AF050A}" type="presOf" srcId="{638120E0-7331-4FCC-AC97-E377A09482B4}" destId="{FADFEDD0-0702-4CBE-9C92-5BB2DC176E1F}" srcOrd="1" destOrd="0" presId="urn:microsoft.com/office/officeart/2005/8/layout/list1"/>
    <dgm:cxn modelId="{DDAFC90A-690D-45E0-BB94-DD9400FD0251}" type="presOf" srcId="{2C962B6C-BA2C-4D0C-9993-6E1C12EEB945}" destId="{54AB9A25-52A0-4DD8-9766-ED7D6CE4112A}" srcOrd="1" destOrd="0" presId="urn:microsoft.com/office/officeart/2005/8/layout/list1"/>
    <dgm:cxn modelId="{5E1FA1C7-C1DE-4E7E-8B66-834BFBF34E48}" type="presOf" srcId="{07D4BD60-76FC-4545-9E1D-0ABE654B0509}" destId="{A4E48F30-2423-4F6A-8D65-B824D8FC63F7}" srcOrd="0" destOrd="0" presId="urn:microsoft.com/office/officeart/2005/8/layout/list1"/>
    <dgm:cxn modelId="{94D3F62C-434B-459E-96CA-AF0FBAE9D3AC}" type="presOf" srcId="{154C91F3-B5F9-4C89-9DDE-EBFF91BCB5F9}" destId="{0851759E-F817-4926-861B-D3D335B37637}" srcOrd="1" destOrd="0" presId="urn:microsoft.com/office/officeart/2005/8/layout/list1"/>
    <dgm:cxn modelId="{3E01F037-7CEB-484C-B149-495558F25361}" srcId="{017897FF-4DD3-4E43-83E3-1C4C85A27511}" destId="{154C91F3-B5F9-4C89-9DDE-EBFF91BCB5F9}" srcOrd="2" destOrd="0" parTransId="{0FF7B867-2A01-4CFD-9CDF-7BDE386814E4}" sibTransId="{493A045B-4602-474C-A5AF-93A528B745BF}"/>
    <dgm:cxn modelId="{A4515184-2AD4-42A9-9D6A-6CA5BC5020C0}" type="presOf" srcId="{07D4BD60-76FC-4545-9E1D-0ABE654B0509}" destId="{63066580-5327-442D-8609-3D49A2A6B1A1}" srcOrd="1" destOrd="0" presId="urn:microsoft.com/office/officeart/2005/8/layout/list1"/>
    <dgm:cxn modelId="{0675B5CB-DBCB-4031-A333-3E0F8BEA04D3}" srcId="{017897FF-4DD3-4E43-83E3-1C4C85A27511}" destId="{07D4BD60-76FC-4545-9E1D-0ABE654B0509}" srcOrd="1" destOrd="0" parTransId="{6C7BE586-4EC7-4799-8344-03193C6D4461}" sibTransId="{0FFB250A-7110-4C29-9C31-392708A0E607}"/>
    <dgm:cxn modelId="{D1D1D286-6E35-40ED-8AE5-60A0AD886563}" type="presOf" srcId="{154C91F3-B5F9-4C89-9DDE-EBFF91BCB5F9}" destId="{6409D477-34C5-4767-BE84-BE281E7ADB39}" srcOrd="0" destOrd="0" presId="urn:microsoft.com/office/officeart/2005/8/layout/list1"/>
    <dgm:cxn modelId="{2848053B-87FE-467B-B8B6-0493B4C0CE2A}" type="presOf" srcId="{2C962B6C-BA2C-4D0C-9993-6E1C12EEB945}" destId="{3BECA5ED-CF53-468D-8BAB-956F54C0C422}" srcOrd="0" destOrd="0" presId="urn:microsoft.com/office/officeart/2005/8/layout/list1"/>
    <dgm:cxn modelId="{69D69707-24E1-4CEB-A0F4-A6E70AE6DC0B}" type="presOf" srcId="{017897FF-4DD3-4E43-83E3-1C4C85A27511}" destId="{95CF6223-008F-4CD9-9B3C-15B03D30C431}" srcOrd="0" destOrd="0" presId="urn:microsoft.com/office/officeart/2005/8/layout/list1"/>
    <dgm:cxn modelId="{88E67D26-35A6-4754-ADA2-BACCB9819D13}" type="presParOf" srcId="{95CF6223-008F-4CD9-9B3C-15B03D30C431}" destId="{1A8DC25E-3915-4BBC-AC72-BAFCF369B9EA}" srcOrd="0" destOrd="0" presId="urn:microsoft.com/office/officeart/2005/8/layout/list1"/>
    <dgm:cxn modelId="{D2079A1B-75FF-4469-87E9-9704936FD7D4}" type="presParOf" srcId="{1A8DC25E-3915-4BBC-AC72-BAFCF369B9EA}" destId="{3BECA5ED-CF53-468D-8BAB-956F54C0C422}" srcOrd="0" destOrd="0" presId="urn:microsoft.com/office/officeart/2005/8/layout/list1"/>
    <dgm:cxn modelId="{05E2BFFF-F395-4095-9D32-EF0B5ED47E28}" type="presParOf" srcId="{1A8DC25E-3915-4BBC-AC72-BAFCF369B9EA}" destId="{54AB9A25-52A0-4DD8-9766-ED7D6CE4112A}" srcOrd="1" destOrd="0" presId="urn:microsoft.com/office/officeart/2005/8/layout/list1"/>
    <dgm:cxn modelId="{AF5C0620-6450-48A7-831D-755E59601B2B}" type="presParOf" srcId="{95CF6223-008F-4CD9-9B3C-15B03D30C431}" destId="{C68DE321-3342-444A-B14A-A11FF7B845FD}" srcOrd="1" destOrd="0" presId="urn:microsoft.com/office/officeart/2005/8/layout/list1"/>
    <dgm:cxn modelId="{8A3CA337-BCA1-490B-B237-293B294C42C2}" type="presParOf" srcId="{95CF6223-008F-4CD9-9B3C-15B03D30C431}" destId="{72BA6935-4647-4DE3-B481-3CA66BF9448A}" srcOrd="2" destOrd="0" presId="urn:microsoft.com/office/officeart/2005/8/layout/list1"/>
    <dgm:cxn modelId="{59909C81-9D28-4A11-94AB-2C2A6575C7C8}" type="presParOf" srcId="{95CF6223-008F-4CD9-9B3C-15B03D30C431}" destId="{202F9185-1C4A-40CD-A0B1-343D3E8AEA71}" srcOrd="3" destOrd="0" presId="urn:microsoft.com/office/officeart/2005/8/layout/list1"/>
    <dgm:cxn modelId="{C7D03E8D-CF34-4689-B3C2-DB94FD6D094E}" type="presParOf" srcId="{95CF6223-008F-4CD9-9B3C-15B03D30C431}" destId="{2800B6DC-1472-4219-B167-D1FDB38FA864}" srcOrd="4" destOrd="0" presId="urn:microsoft.com/office/officeart/2005/8/layout/list1"/>
    <dgm:cxn modelId="{38E6D384-A6FA-4BD2-B083-97646ABADEC0}" type="presParOf" srcId="{2800B6DC-1472-4219-B167-D1FDB38FA864}" destId="{A4E48F30-2423-4F6A-8D65-B824D8FC63F7}" srcOrd="0" destOrd="0" presId="urn:microsoft.com/office/officeart/2005/8/layout/list1"/>
    <dgm:cxn modelId="{118D6469-672C-4F07-B776-AA73EB06EA74}" type="presParOf" srcId="{2800B6DC-1472-4219-B167-D1FDB38FA864}" destId="{63066580-5327-442D-8609-3D49A2A6B1A1}" srcOrd="1" destOrd="0" presId="urn:microsoft.com/office/officeart/2005/8/layout/list1"/>
    <dgm:cxn modelId="{CAED08F9-1B38-4512-8671-D50473F2DF99}" type="presParOf" srcId="{95CF6223-008F-4CD9-9B3C-15B03D30C431}" destId="{91226055-D894-4A73-A8C1-36F163339FAE}" srcOrd="5" destOrd="0" presId="urn:microsoft.com/office/officeart/2005/8/layout/list1"/>
    <dgm:cxn modelId="{8FA1BEA4-B2A1-4A6D-9B16-BEEF55AA835D}" type="presParOf" srcId="{95CF6223-008F-4CD9-9B3C-15B03D30C431}" destId="{43B7123D-7116-46B9-98BD-E7264879FF4F}" srcOrd="6" destOrd="0" presId="urn:microsoft.com/office/officeart/2005/8/layout/list1"/>
    <dgm:cxn modelId="{18F9695C-DB75-44D3-A722-BA63F8ADA72A}" type="presParOf" srcId="{95CF6223-008F-4CD9-9B3C-15B03D30C431}" destId="{A0E71042-55C0-4044-B62B-3929F9AD5E15}" srcOrd="7" destOrd="0" presId="urn:microsoft.com/office/officeart/2005/8/layout/list1"/>
    <dgm:cxn modelId="{73E08DE3-E238-481D-8223-479B3729E675}" type="presParOf" srcId="{95CF6223-008F-4CD9-9B3C-15B03D30C431}" destId="{3661A9C8-06D5-486E-AB3F-00C48876684F}" srcOrd="8" destOrd="0" presId="urn:microsoft.com/office/officeart/2005/8/layout/list1"/>
    <dgm:cxn modelId="{ADB25EBB-D23C-4B75-8318-646AEACDCCC9}" type="presParOf" srcId="{3661A9C8-06D5-486E-AB3F-00C48876684F}" destId="{6409D477-34C5-4767-BE84-BE281E7ADB39}" srcOrd="0" destOrd="0" presId="urn:microsoft.com/office/officeart/2005/8/layout/list1"/>
    <dgm:cxn modelId="{D8D07DEB-60A3-4370-A493-E3F5636B51C1}" type="presParOf" srcId="{3661A9C8-06D5-486E-AB3F-00C48876684F}" destId="{0851759E-F817-4926-861B-D3D335B37637}" srcOrd="1" destOrd="0" presId="urn:microsoft.com/office/officeart/2005/8/layout/list1"/>
    <dgm:cxn modelId="{EAAC2103-BED5-42D4-A8DB-0DC6BF2D4CE4}" type="presParOf" srcId="{95CF6223-008F-4CD9-9B3C-15B03D30C431}" destId="{6CDBB601-93D7-4581-A1CA-501C8CFEDB8D}" srcOrd="9" destOrd="0" presId="urn:microsoft.com/office/officeart/2005/8/layout/list1"/>
    <dgm:cxn modelId="{9C2074E4-584D-4690-B005-E88010CD71CD}" type="presParOf" srcId="{95CF6223-008F-4CD9-9B3C-15B03D30C431}" destId="{B3B1073C-32A9-40D9-90E6-DA6348D6877C}" srcOrd="10" destOrd="0" presId="urn:microsoft.com/office/officeart/2005/8/layout/list1"/>
    <dgm:cxn modelId="{F30D47DF-F9DA-41E4-BD46-C949406B475A}" type="presParOf" srcId="{95CF6223-008F-4CD9-9B3C-15B03D30C431}" destId="{AB7EB30A-78C3-4815-995D-7877278CEFDE}" srcOrd="11" destOrd="0" presId="urn:microsoft.com/office/officeart/2005/8/layout/list1"/>
    <dgm:cxn modelId="{67E85B33-BD2E-426D-A462-9E83C5B4155E}" type="presParOf" srcId="{95CF6223-008F-4CD9-9B3C-15B03D30C431}" destId="{231EC73B-F6A9-4EF3-B141-B52EF8580391}" srcOrd="12" destOrd="0" presId="urn:microsoft.com/office/officeart/2005/8/layout/list1"/>
    <dgm:cxn modelId="{9B148F25-B7F0-4B21-9853-1E8B47FA2031}" type="presParOf" srcId="{231EC73B-F6A9-4EF3-B141-B52EF8580391}" destId="{A3B21134-8012-42A7-9875-08207ED6FAE7}" srcOrd="0" destOrd="0" presId="urn:microsoft.com/office/officeart/2005/8/layout/list1"/>
    <dgm:cxn modelId="{DCDF9392-77C0-4134-9260-A11C96402714}" type="presParOf" srcId="{231EC73B-F6A9-4EF3-B141-B52EF8580391}" destId="{FADFEDD0-0702-4CBE-9C92-5BB2DC176E1F}" srcOrd="1" destOrd="0" presId="urn:microsoft.com/office/officeart/2005/8/layout/list1"/>
    <dgm:cxn modelId="{10FAFF07-AC2B-4F98-AA51-83212961F506}" type="presParOf" srcId="{95CF6223-008F-4CD9-9B3C-15B03D30C431}" destId="{6408BAFA-D6CE-4898-8620-1983C51D11FC}" srcOrd="13" destOrd="0" presId="urn:microsoft.com/office/officeart/2005/8/layout/list1"/>
    <dgm:cxn modelId="{22C0B8F1-27BE-46D2-A307-6187186F3EF6}" type="presParOf" srcId="{95CF6223-008F-4CD9-9B3C-15B03D30C431}" destId="{6B3C85C1-E343-4688-A8BC-0663AC39D91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799CF-0377-476C-B1F2-9F51EF406796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0F61C0DC-D774-4910-84AA-6D420E9D91FE}">
      <dgm:prSet/>
      <dgm:spPr/>
      <dgm:t>
        <a:bodyPr/>
        <a:lstStyle/>
        <a:p>
          <a:pPr rtl="0"/>
          <a:r>
            <a:rPr lang="bg-BG" dirty="0"/>
            <a:t>Древните римляни са сред първите цивилизации, които въвеждат и прилагат различни мерки, касаещи общественото и личното здраве.</a:t>
          </a:r>
          <a:endParaRPr lang="en-US" dirty="0"/>
        </a:p>
      </dgm:t>
    </dgm:pt>
    <dgm:pt modelId="{B4827FB1-182F-4316-A9F3-D87AAED590D9}" type="parTrans" cxnId="{4DA201C8-2CD7-49EC-8937-751DAF92FD3D}">
      <dgm:prSet/>
      <dgm:spPr/>
      <dgm:t>
        <a:bodyPr/>
        <a:lstStyle/>
        <a:p>
          <a:endParaRPr lang="en-US"/>
        </a:p>
      </dgm:t>
    </dgm:pt>
    <dgm:pt modelId="{558A1717-F11B-45CB-9165-B3C48AA8E822}" type="sibTrans" cxnId="{4DA201C8-2CD7-49EC-8937-751DAF92FD3D}">
      <dgm:prSet/>
      <dgm:spPr/>
      <dgm:t>
        <a:bodyPr/>
        <a:lstStyle/>
        <a:p>
          <a:endParaRPr lang="en-US"/>
        </a:p>
      </dgm:t>
    </dgm:pt>
    <dgm:pt modelId="{7BC3C6B3-58FA-4040-BD61-144973368600}">
      <dgm:prSet/>
      <dgm:spPr/>
      <dgm:t>
        <a:bodyPr/>
        <a:lstStyle/>
        <a:p>
          <a:r>
            <a:rPr lang="bg-BG" dirty="0"/>
            <a:t>Осигуряват чиста питейна вода</a:t>
          </a:r>
          <a:r>
            <a:rPr lang="en-US" dirty="0"/>
            <a:t>, </a:t>
          </a:r>
          <a:r>
            <a:rPr lang="bg-BG" dirty="0"/>
            <a:t>обществени тоалетни и бани, канализация и друга санитарна инфраструктура в по-големите и по-малките градове. </a:t>
          </a:r>
          <a:endParaRPr lang="en-US" dirty="0"/>
        </a:p>
      </dgm:t>
    </dgm:pt>
    <dgm:pt modelId="{498BB9C3-50BB-4B11-9011-1D105F4F0F71}" type="parTrans" cxnId="{07530271-3985-482A-A000-FEEE976629CF}">
      <dgm:prSet/>
      <dgm:spPr/>
      <dgm:t>
        <a:bodyPr/>
        <a:lstStyle/>
        <a:p>
          <a:endParaRPr lang="en-US"/>
        </a:p>
      </dgm:t>
    </dgm:pt>
    <dgm:pt modelId="{47990F50-6757-4864-B3E8-0622C6F8883D}" type="sibTrans" cxnId="{07530271-3985-482A-A000-FEEE976629CF}">
      <dgm:prSet/>
      <dgm:spPr/>
      <dgm:t>
        <a:bodyPr/>
        <a:lstStyle/>
        <a:p>
          <a:endParaRPr lang="en-US"/>
        </a:p>
      </dgm:t>
    </dgm:pt>
    <dgm:pt modelId="{E76D37FD-1422-4795-8BB8-767FBB3B13CA}">
      <dgm:prSet/>
      <dgm:spPr/>
      <dgm:t>
        <a:bodyPr/>
        <a:lstStyle/>
        <a:p>
          <a:pPr rtl="0"/>
          <a:r>
            <a:rPr lang="bg-BG" dirty="0"/>
            <a:t>Важно било да накарат хората да осъзнаят важността от това да се поддържа добра телесна хигиена и да живеят в здравословна среда.</a:t>
          </a:r>
          <a:endParaRPr lang="en-US" dirty="0"/>
        </a:p>
      </dgm:t>
    </dgm:pt>
    <dgm:pt modelId="{E373D8F1-6C37-479A-9C60-40E201D4465C}" type="parTrans" cxnId="{B28C2929-EF78-484F-82F2-BD689B5EEF40}">
      <dgm:prSet/>
      <dgm:spPr/>
      <dgm:t>
        <a:bodyPr/>
        <a:lstStyle/>
        <a:p>
          <a:endParaRPr lang="en-US"/>
        </a:p>
      </dgm:t>
    </dgm:pt>
    <dgm:pt modelId="{7A3566F6-6BE8-47B0-9A39-18F625F85929}" type="sibTrans" cxnId="{B28C2929-EF78-484F-82F2-BD689B5EEF40}">
      <dgm:prSet/>
      <dgm:spPr/>
      <dgm:t>
        <a:bodyPr/>
        <a:lstStyle/>
        <a:p>
          <a:endParaRPr lang="en-US"/>
        </a:p>
      </dgm:t>
    </dgm:pt>
    <dgm:pt modelId="{26EA1873-542C-416F-8166-27AD8343B3EA}" type="pres">
      <dgm:prSet presAssocID="{5ED799CF-0377-476C-B1F2-9F51EF4067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F9ED5481-36F1-4E7B-B770-20800A5D641D}" type="pres">
      <dgm:prSet presAssocID="{0F61C0DC-D774-4910-84AA-6D420E9D91F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570C1E4-FAFC-41D3-8084-E88A14041F79}" type="pres">
      <dgm:prSet presAssocID="{558A1717-F11B-45CB-9165-B3C48AA8E822}" presName="spacer" presStyleCnt="0"/>
      <dgm:spPr/>
    </dgm:pt>
    <dgm:pt modelId="{B2F39A4E-7BF3-4870-B746-2C6930F52847}" type="pres">
      <dgm:prSet presAssocID="{7BC3C6B3-58FA-4040-BD61-14497336860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C364478-EA04-4811-9235-D4296E854FD0}" type="pres">
      <dgm:prSet presAssocID="{47990F50-6757-4864-B3E8-0622C6F8883D}" presName="spacer" presStyleCnt="0"/>
      <dgm:spPr/>
    </dgm:pt>
    <dgm:pt modelId="{85F6FC60-BBDD-4EF1-B58D-E54222198099}" type="pres">
      <dgm:prSet presAssocID="{E76D37FD-1422-4795-8BB8-767FBB3B13C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190E12EB-36EA-4D27-8232-F31A8B2A59DB}" type="presOf" srcId="{5ED799CF-0377-476C-B1F2-9F51EF406796}" destId="{26EA1873-542C-416F-8166-27AD8343B3EA}" srcOrd="0" destOrd="0" presId="urn:microsoft.com/office/officeart/2005/8/layout/vList2"/>
    <dgm:cxn modelId="{4DA201C8-2CD7-49EC-8937-751DAF92FD3D}" srcId="{5ED799CF-0377-476C-B1F2-9F51EF406796}" destId="{0F61C0DC-D774-4910-84AA-6D420E9D91FE}" srcOrd="0" destOrd="0" parTransId="{B4827FB1-182F-4316-A9F3-D87AAED590D9}" sibTransId="{558A1717-F11B-45CB-9165-B3C48AA8E822}"/>
    <dgm:cxn modelId="{39A0A2B7-4F22-417A-B27B-DC3545188BDA}" type="presOf" srcId="{E76D37FD-1422-4795-8BB8-767FBB3B13CA}" destId="{85F6FC60-BBDD-4EF1-B58D-E54222198099}" srcOrd="0" destOrd="0" presId="urn:microsoft.com/office/officeart/2005/8/layout/vList2"/>
    <dgm:cxn modelId="{B134B03E-542D-4A0F-B8F1-9350D7244C2C}" type="presOf" srcId="{0F61C0DC-D774-4910-84AA-6D420E9D91FE}" destId="{F9ED5481-36F1-4E7B-B770-20800A5D641D}" srcOrd="0" destOrd="0" presId="urn:microsoft.com/office/officeart/2005/8/layout/vList2"/>
    <dgm:cxn modelId="{07530271-3985-482A-A000-FEEE976629CF}" srcId="{5ED799CF-0377-476C-B1F2-9F51EF406796}" destId="{7BC3C6B3-58FA-4040-BD61-144973368600}" srcOrd="1" destOrd="0" parTransId="{498BB9C3-50BB-4B11-9011-1D105F4F0F71}" sibTransId="{47990F50-6757-4864-B3E8-0622C6F8883D}"/>
    <dgm:cxn modelId="{B28C2929-EF78-484F-82F2-BD689B5EEF40}" srcId="{5ED799CF-0377-476C-B1F2-9F51EF406796}" destId="{E76D37FD-1422-4795-8BB8-767FBB3B13CA}" srcOrd="2" destOrd="0" parTransId="{E373D8F1-6C37-479A-9C60-40E201D4465C}" sibTransId="{7A3566F6-6BE8-47B0-9A39-18F625F85929}"/>
    <dgm:cxn modelId="{4124619F-10A6-43B2-BE25-BFDC632BE14E}" type="presOf" srcId="{7BC3C6B3-58FA-4040-BD61-144973368600}" destId="{B2F39A4E-7BF3-4870-B746-2C6930F52847}" srcOrd="0" destOrd="0" presId="urn:microsoft.com/office/officeart/2005/8/layout/vList2"/>
    <dgm:cxn modelId="{78DF5E8A-2190-4C39-9DF2-70BD9854FB91}" type="presParOf" srcId="{26EA1873-542C-416F-8166-27AD8343B3EA}" destId="{F9ED5481-36F1-4E7B-B770-20800A5D641D}" srcOrd="0" destOrd="0" presId="urn:microsoft.com/office/officeart/2005/8/layout/vList2"/>
    <dgm:cxn modelId="{3A0EC9A2-3CDC-4F9B-8532-BAEB9C91A502}" type="presParOf" srcId="{26EA1873-542C-416F-8166-27AD8343B3EA}" destId="{3570C1E4-FAFC-41D3-8084-E88A14041F79}" srcOrd="1" destOrd="0" presId="urn:microsoft.com/office/officeart/2005/8/layout/vList2"/>
    <dgm:cxn modelId="{371354AF-3548-4270-A643-E557E7537F2E}" type="presParOf" srcId="{26EA1873-542C-416F-8166-27AD8343B3EA}" destId="{B2F39A4E-7BF3-4870-B746-2C6930F52847}" srcOrd="2" destOrd="0" presId="urn:microsoft.com/office/officeart/2005/8/layout/vList2"/>
    <dgm:cxn modelId="{C87AA961-2581-4CB2-96E6-3AF69A554C0E}" type="presParOf" srcId="{26EA1873-542C-416F-8166-27AD8343B3EA}" destId="{9C364478-EA04-4811-9235-D4296E854FD0}" srcOrd="3" destOrd="0" presId="urn:microsoft.com/office/officeart/2005/8/layout/vList2"/>
    <dgm:cxn modelId="{A151305F-7498-4C62-9E4E-352B16E28EDD}" type="presParOf" srcId="{26EA1873-542C-416F-8166-27AD8343B3EA}" destId="{85F6FC60-BBDD-4EF1-B58D-E5422219809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F0FBFE-F94D-4A11-A333-B58CE44CFA81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5AE99F3-7501-4805-A3AA-606ED36FCA52}">
      <dgm:prSet/>
      <dgm:spPr/>
      <dgm:t>
        <a:bodyPr/>
        <a:lstStyle/>
        <a:p>
          <a:r>
            <a:rPr lang="bg-BG" dirty="0"/>
            <a:t>Принос за това са имали и постиженията на римските архитекти и инженери.</a:t>
          </a:r>
          <a:endParaRPr lang="en-US" dirty="0"/>
        </a:p>
      </dgm:t>
    </dgm:pt>
    <dgm:pt modelId="{139F3AD0-43C9-4B5F-9275-A62A7228CE4A}" type="parTrans" cxnId="{6BEE90EA-5133-4F16-8987-12172134A6A0}">
      <dgm:prSet/>
      <dgm:spPr/>
      <dgm:t>
        <a:bodyPr/>
        <a:lstStyle/>
        <a:p>
          <a:endParaRPr lang="en-US"/>
        </a:p>
      </dgm:t>
    </dgm:pt>
    <dgm:pt modelId="{CFE5AA87-E602-47C5-BC0C-21561FA1F54D}" type="sibTrans" cxnId="{6BEE90EA-5133-4F16-8987-12172134A6A0}">
      <dgm:prSet/>
      <dgm:spPr/>
      <dgm:t>
        <a:bodyPr/>
        <a:lstStyle/>
        <a:p>
          <a:endParaRPr lang="en-US"/>
        </a:p>
      </dgm:t>
    </dgm:pt>
    <dgm:pt modelId="{E3B50B79-9061-4B5B-B5D2-6AD347196575}">
      <dgm:prSet/>
      <dgm:spPr/>
      <dgm:t>
        <a:bodyPr/>
        <a:lstStyle/>
        <a:p>
          <a:pPr rtl="0"/>
          <a:r>
            <a:rPr lang="bg-BG" dirty="0"/>
            <a:t>Особено </a:t>
          </a:r>
          <a:r>
            <a:rPr lang="bg-BG" dirty="0" err="1"/>
            <a:t>Витрувий</a:t>
          </a:r>
          <a:r>
            <a:rPr lang="en-US" dirty="0"/>
            <a:t>, </a:t>
          </a:r>
          <a:r>
            <a:rPr lang="bg-BG" dirty="0"/>
            <a:t>чийто познания по медицина превръщат неговите творения в пример за това как фокусът в архитектурата се измества от комфорта и удобството върху идеи за здраве, здраво и здравословно.</a:t>
          </a:r>
          <a:endParaRPr lang="en-US" dirty="0"/>
        </a:p>
      </dgm:t>
    </dgm:pt>
    <dgm:pt modelId="{04CD808D-B8EF-4F8D-879E-D24A7C5264EF}" type="parTrans" cxnId="{E737ADEE-D11F-406E-981E-492F0A23D329}">
      <dgm:prSet/>
      <dgm:spPr/>
      <dgm:t>
        <a:bodyPr/>
        <a:lstStyle/>
        <a:p>
          <a:endParaRPr lang="en-US"/>
        </a:p>
      </dgm:t>
    </dgm:pt>
    <dgm:pt modelId="{9FBA30F7-11CC-4D1C-A1DD-EB6054C0557B}" type="sibTrans" cxnId="{E737ADEE-D11F-406E-981E-492F0A23D329}">
      <dgm:prSet/>
      <dgm:spPr/>
      <dgm:t>
        <a:bodyPr/>
        <a:lstStyle/>
        <a:p>
          <a:endParaRPr lang="en-US"/>
        </a:p>
      </dgm:t>
    </dgm:pt>
    <dgm:pt modelId="{5AC920B3-2349-4332-8952-7532D3F2C087}">
      <dgm:prSet/>
      <dgm:spPr/>
      <dgm:t>
        <a:bodyPr/>
        <a:lstStyle/>
        <a:p>
          <a:r>
            <a:rPr lang="bg-BG" dirty="0"/>
            <a:t>Както самият той подчертава: „</a:t>
          </a:r>
          <a:r>
            <a:rPr lang="bg-BG" b="1" dirty="0"/>
            <a:t>доброто здраве трябва да бъде основното и необходимо условие за това къде да се издигнат стените на един бъдещ град</a:t>
          </a:r>
          <a:r>
            <a:rPr lang="bg-BG" dirty="0"/>
            <a:t>”. </a:t>
          </a:r>
          <a:endParaRPr lang="en-US" dirty="0"/>
        </a:p>
      </dgm:t>
    </dgm:pt>
    <dgm:pt modelId="{867CFCA5-5E09-444B-B4A9-95119B1E6047}" type="parTrans" cxnId="{44FD1E6E-2776-4C89-9DC4-876053F12324}">
      <dgm:prSet/>
      <dgm:spPr/>
      <dgm:t>
        <a:bodyPr/>
        <a:lstStyle/>
        <a:p>
          <a:endParaRPr lang="en-US"/>
        </a:p>
      </dgm:t>
    </dgm:pt>
    <dgm:pt modelId="{1A09394E-BCA8-4212-B51F-EB1ACB679999}" type="sibTrans" cxnId="{44FD1E6E-2776-4C89-9DC4-876053F12324}">
      <dgm:prSet/>
      <dgm:spPr/>
      <dgm:t>
        <a:bodyPr/>
        <a:lstStyle/>
        <a:p>
          <a:endParaRPr lang="en-US"/>
        </a:p>
      </dgm:t>
    </dgm:pt>
    <dgm:pt modelId="{1225FDE9-0CAC-4330-9F5D-5B65D1395B18}" type="pres">
      <dgm:prSet presAssocID="{B8F0FBFE-F94D-4A11-A333-B58CE44CFA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DCEED51C-607E-468B-8FD2-4F9E4453AAEF}" type="pres">
      <dgm:prSet presAssocID="{95AE99F3-7501-4805-A3AA-606ED36FCA5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B99A387-BD81-4C83-B531-B5300BA9F1C8}" type="pres">
      <dgm:prSet presAssocID="{CFE5AA87-E602-47C5-BC0C-21561FA1F54D}" presName="spacer" presStyleCnt="0"/>
      <dgm:spPr/>
    </dgm:pt>
    <dgm:pt modelId="{5BCE7AC1-9714-4A99-BF6E-585DC42A43A2}" type="pres">
      <dgm:prSet presAssocID="{E3B50B79-9061-4B5B-B5D2-6AD34719657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F61F97D-501C-4CBC-9320-641CAC3E2913}" type="pres">
      <dgm:prSet presAssocID="{9FBA30F7-11CC-4D1C-A1DD-EB6054C0557B}" presName="spacer" presStyleCnt="0"/>
      <dgm:spPr/>
    </dgm:pt>
    <dgm:pt modelId="{025D7BAA-F37F-49E3-87D2-3443370AF575}" type="pres">
      <dgm:prSet presAssocID="{5AC920B3-2349-4332-8952-7532D3F2C08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DDE6FAD2-8934-413E-8012-0862D341AD21}" type="presOf" srcId="{95AE99F3-7501-4805-A3AA-606ED36FCA52}" destId="{DCEED51C-607E-468B-8FD2-4F9E4453AAEF}" srcOrd="0" destOrd="0" presId="urn:microsoft.com/office/officeart/2005/8/layout/vList2"/>
    <dgm:cxn modelId="{6C52C2A7-266A-48A9-B4B3-8AFA6E143ABD}" type="presOf" srcId="{E3B50B79-9061-4B5B-B5D2-6AD347196575}" destId="{5BCE7AC1-9714-4A99-BF6E-585DC42A43A2}" srcOrd="0" destOrd="0" presId="urn:microsoft.com/office/officeart/2005/8/layout/vList2"/>
    <dgm:cxn modelId="{5E82AAD2-FA3C-42D5-83FC-1E76C8703A77}" type="presOf" srcId="{5AC920B3-2349-4332-8952-7532D3F2C087}" destId="{025D7BAA-F37F-49E3-87D2-3443370AF575}" srcOrd="0" destOrd="0" presId="urn:microsoft.com/office/officeart/2005/8/layout/vList2"/>
    <dgm:cxn modelId="{44FD1E6E-2776-4C89-9DC4-876053F12324}" srcId="{B8F0FBFE-F94D-4A11-A333-B58CE44CFA81}" destId="{5AC920B3-2349-4332-8952-7532D3F2C087}" srcOrd="2" destOrd="0" parTransId="{867CFCA5-5E09-444B-B4A9-95119B1E6047}" sibTransId="{1A09394E-BCA8-4212-B51F-EB1ACB679999}"/>
    <dgm:cxn modelId="{E737ADEE-D11F-406E-981E-492F0A23D329}" srcId="{B8F0FBFE-F94D-4A11-A333-B58CE44CFA81}" destId="{E3B50B79-9061-4B5B-B5D2-6AD347196575}" srcOrd="1" destOrd="0" parTransId="{04CD808D-B8EF-4F8D-879E-D24A7C5264EF}" sibTransId="{9FBA30F7-11CC-4D1C-A1DD-EB6054C0557B}"/>
    <dgm:cxn modelId="{CB8EF277-67AB-42E3-9887-26A85B4E8047}" type="presOf" srcId="{B8F0FBFE-F94D-4A11-A333-B58CE44CFA81}" destId="{1225FDE9-0CAC-4330-9F5D-5B65D1395B18}" srcOrd="0" destOrd="0" presId="urn:microsoft.com/office/officeart/2005/8/layout/vList2"/>
    <dgm:cxn modelId="{6BEE90EA-5133-4F16-8987-12172134A6A0}" srcId="{B8F0FBFE-F94D-4A11-A333-B58CE44CFA81}" destId="{95AE99F3-7501-4805-A3AA-606ED36FCA52}" srcOrd="0" destOrd="0" parTransId="{139F3AD0-43C9-4B5F-9275-A62A7228CE4A}" sibTransId="{CFE5AA87-E602-47C5-BC0C-21561FA1F54D}"/>
    <dgm:cxn modelId="{77A28B30-71A8-479C-BDAF-C294F4127E89}" type="presParOf" srcId="{1225FDE9-0CAC-4330-9F5D-5B65D1395B18}" destId="{DCEED51C-607E-468B-8FD2-4F9E4453AAEF}" srcOrd="0" destOrd="0" presId="urn:microsoft.com/office/officeart/2005/8/layout/vList2"/>
    <dgm:cxn modelId="{80AC1736-7796-4306-81F9-B2CD19302734}" type="presParOf" srcId="{1225FDE9-0CAC-4330-9F5D-5B65D1395B18}" destId="{1B99A387-BD81-4C83-B531-B5300BA9F1C8}" srcOrd="1" destOrd="0" presId="urn:microsoft.com/office/officeart/2005/8/layout/vList2"/>
    <dgm:cxn modelId="{D543AE78-C871-4C98-BEFF-E62984919633}" type="presParOf" srcId="{1225FDE9-0CAC-4330-9F5D-5B65D1395B18}" destId="{5BCE7AC1-9714-4A99-BF6E-585DC42A43A2}" srcOrd="2" destOrd="0" presId="urn:microsoft.com/office/officeart/2005/8/layout/vList2"/>
    <dgm:cxn modelId="{F3263EB9-A123-419E-BA52-C83847C6BA2B}" type="presParOf" srcId="{1225FDE9-0CAC-4330-9F5D-5B65D1395B18}" destId="{FF61F97D-501C-4CBC-9320-641CAC3E2913}" srcOrd="3" destOrd="0" presId="urn:microsoft.com/office/officeart/2005/8/layout/vList2"/>
    <dgm:cxn modelId="{81F368E5-65D4-43BD-9526-7157F186A35A}" type="presParOf" srcId="{1225FDE9-0CAC-4330-9F5D-5B65D1395B18}" destId="{025D7BAA-F37F-49E3-87D2-3443370AF57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BA6935-4647-4DE3-B481-3CA66BF9448A}">
      <dsp:nvSpPr>
        <dsp:cNvPr id="0" name=""/>
        <dsp:cNvSpPr/>
      </dsp:nvSpPr>
      <dsp:spPr>
        <a:xfrm>
          <a:off x="0" y="508128"/>
          <a:ext cx="654147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B9A25-52A0-4DD8-9766-ED7D6CE4112A}">
      <dsp:nvSpPr>
        <dsp:cNvPr id="0" name=""/>
        <dsp:cNvSpPr/>
      </dsp:nvSpPr>
      <dsp:spPr>
        <a:xfrm>
          <a:off x="327073" y="80088"/>
          <a:ext cx="4579032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077" tIns="0" rIns="173077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900" kern="1200"/>
            <a:t>Въведение</a:t>
          </a:r>
          <a:endParaRPr lang="en-US" sz="2900" kern="1200"/>
        </a:p>
      </dsp:txBody>
      <dsp:txXfrm>
        <a:off x="327073" y="80088"/>
        <a:ext cx="4579032" cy="856080"/>
      </dsp:txXfrm>
    </dsp:sp>
    <dsp:sp modelId="{43B7123D-7116-46B9-98BD-E7264879FF4F}">
      <dsp:nvSpPr>
        <dsp:cNvPr id="0" name=""/>
        <dsp:cNvSpPr/>
      </dsp:nvSpPr>
      <dsp:spPr>
        <a:xfrm>
          <a:off x="0" y="1823568"/>
          <a:ext cx="654147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66580-5327-442D-8609-3D49A2A6B1A1}">
      <dsp:nvSpPr>
        <dsp:cNvPr id="0" name=""/>
        <dsp:cNvSpPr/>
      </dsp:nvSpPr>
      <dsp:spPr>
        <a:xfrm>
          <a:off x="327073" y="1395528"/>
          <a:ext cx="4579032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077" tIns="0" rIns="173077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900" kern="1200"/>
            <a:t>Санитарната реформа в Древен Рим</a:t>
          </a:r>
          <a:endParaRPr lang="en-US" sz="2900" kern="1200"/>
        </a:p>
      </dsp:txBody>
      <dsp:txXfrm>
        <a:off x="327073" y="1395528"/>
        <a:ext cx="4579032" cy="856080"/>
      </dsp:txXfrm>
    </dsp:sp>
    <dsp:sp modelId="{B3B1073C-32A9-40D9-90E6-DA6348D6877C}">
      <dsp:nvSpPr>
        <dsp:cNvPr id="0" name=""/>
        <dsp:cNvSpPr/>
      </dsp:nvSpPr>
      <dsp:spPr>
        <a:xfrm>
          <a:off x="0" y="3139008"/>
          <a:ext cx="654147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1759E-F817-4926-861B-D3D335B37637}">
      <dsp:nvSpPr>
        <dsp:cNvPr id="0" name=""/>
        <dsp:cNvSpPr/>
      </dsp:nvSpPr>
      <dsp:spPr>
        <a:xfrm>
          <a:off x="327073" y="2710968"/>
          <a:ext cx="4579032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077" tIns="0" rIns="173077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900" kern="1200"/>
            <a:t>Приносът на Марк Витрувий Полион</a:t>
          </a:r>
          <a:endParaRPr lang="en-US" sz="2900" kern="1200"/>
        </a:p>
      </dsp:txBody>
      <dsp:txXfrm>
        <a:off x="327073" y="2710968"/>
        <a:ext cx="4579032" cy="856080"/>
      </dsp:txXfrm>
    </dsp:sp>
    <dsp:sp modelId="{6B3C85C1-E343-4688-A8BC-0663AC39D916}">
      <dsp:nvSpPr>
        <dsp:cNvPr id="0" name=""/>
        <dsp:cNvSpPr/>
      </dsp:nvSpPr>
      <dsp:spPr>
        <a:xfrm>
          <a:off x="0" y="4454447"/>
          <a:ext cx="6541475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FEDD0-0702-4CBE-9C92-5BB2DC176E1F}">
      <dsp:nvSpPr>
        <dsp:cNvPr id="0" name=""/>
        <dsp:cNvSpPr/>
      </dsp:nvSpPr>
      <dsp:spPr>
        <a:xfrm>
          <a:off x="327073" y="4026408"/>
          <a:ext cx="4579032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077" tIns="0" rIns="173077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900" kern="1200"/>
            <a:t>Заключение</a:t>
          </a:r>
          <a:endParaRPr lang="en-US" sz="2900" kern="1200"/>
        </a:p>
      </dsp:txBody>
      <dsp:txXfrm>
        <a:off x="327073" y="4026408"/>
        <a:ext cx="4579032" cy="8560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095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527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179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137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997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697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966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72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5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979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454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359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27" r:id="rId6"/>
    <p:sldLayoutId id="2147483823" r:id="rId7"/>
    <p:sldLayoutId id="2147483824" r:id="rId8"/>
    <p:sldLayoutId id="2147483825" r:id="rId9"/>
    <p:sldLayoutId id="2147483826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nzasca.net/wp-content/uploads/2019/01/87-Design-with-climate-in-ancient-Rome-Vitruvius-meets-Olgyay.pdf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8805493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945747/pdf/annmedhist148547-0005.pdf" TargetMode="External"/><Relationship Id="rId2" Type="http://schemas.openxmlformats.org/officeDocument/2006/relationships/hyperlink" Target="https://ia600202.us.archive.org/35/items/cu31924028273997/cu3192402827399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chemeurope.com/en/encyclopedia/Sanitation_in_ancient_Rome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25">
            <a:extLst>
              <a:ext uri="{FF2B5EF4-FFF2-40B4-BE49-F238E27FC236}">
                <a16:creationId xmlns="" xmlns:a16="http://schemas.microsoft.com/office/drawing/2014/main" id="{A817523A-D1A4-4AA1-A06E-3E8AA7B4B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27">
            <a:extLst>
              <a:ext uri="{FF2B5EF4-FFF2-40B4-BE49-F238E27FC236}">
                <a16:creationId xmlns="" xmlns:a16="http://schemas.microsoft.com/office/drawing/2014/main" id="{04E9E526-05D2-4C66-8B99-CB7BC51F32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143000" y="928048"/>
            <a:ext cx="5933365" cy="3351557"/>
          </a:xfrm>
        </p:spPr>
        <p:txBody>
          <a:bodyPr>
            <a:normAutofit/>
          </a:bodyPr>
          <a:lstStyle/>
          <a:p>
            <a:pPr algn="l"/>
            <a:r>
              <a:rPr lang="bg-BG" sz="3600" b="1" i="1" dirty="0">
                <a:latin typeface="Corbel"/>
                <a:cs typeface="Times New Roman"/>
              </a:rPr>
              <a:t>Аспекти на градската хигиена в древен Рим, разгледани в контекста на някои архитектурни и санитарни решения</a:t>
            </a:r>
            <a:endParaRPr lang="bg-BG" sz="3600" dirty="0">
              <a:latin typeface="Corbel"/>
            </a:endParaRPr>
          </a:p>
          <a:p>
            <a:pPr algn="l"/>
            <a:endParaRPr lang="bg-BG" sz="360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143001" y="4651744"/>
            <a:ext cx="5169090" cy="127820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bg-BG" dirty="0"/>
              <a:t>Добромир Христов </a:t>
            </a:r>
            <a:r>
              <a:rPr lang="bg-BG" dirty="0" err="1"/>
              <a:t>Демирков</a:t>
            </a:r>
            <a:r>
              <a:rPr lang="bg-BG" dirty="0"/>
              <a:t>, </a:t>
            </a:r>
            <a:endParaRPr lang="bg-BG"/>
          </a:p>
          <a:p>
            <a:pPr algn="l"/>
            <a:r>
              <a:rPr lang="bg-BG" dirty="0"/>
              <a:t>II курс, Специалност "Медицина"</a:t>
            </a:r>
            <a:endParaRPr lang="bg-BG"/>
          </a:p>
        </p:txBody>
      </p:sp>
      <p:pic>
        <p:nvPicPr>
          <p:cNvPr id="4" name="Picture 3" descr="Colourful wavy concept">
            <a:extLst>
              <a:ext uri="{FF2B5EF4-FFF2-40B4-BE49-F238E27FC236}">
                <a16:creationId xmlns="" xmlns:a16="http://schemas.microsoft.com/office/drawing/2014/main" id="{68F81B93-023F-F1C6-B235-E6125C43B0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475" r="10254"/>
          <a:stretch/>
        </p:blipFill>
        <p:spPr>
          <a:xfrm>
            <a:off x="7958352" y="-5965"/>
            <a:ext cx="4233648" cy="3434971"/>
          </a:xfrm>
          <a:custGeom>
            <a:avLst/>
            <a:gdLst/>
            <a:ahLst/>
            <a:cxnLst/>
            <a:rect l="l" t="t" r="r" b="b"/>
            <a:pathLst>
              <a:path w="4233648" h="3434971">
                <a:moveTo>
                  <a:pt x="1032308" y="0"/>
                </a:moveTo>
                <a:lnTo>
                  <a:pt x="4233648" y="0"/>
                </a:lnTo>
                <a:lnTo>
                  <a:pt x="4233648" y="3434971"/>
                </a:lnTo>
                <a:lnTo>
                  <a:pt x="0" y="3434971"/>
                </a:lnTo>
                <a:close/>
              </a:path>
            </a:pathLst>
          </a:custGeom>
        </p:spPr>
      </p:pic>
      <p:pic>
        <p:nvPicPr>
          <p:cNvPr id="5" name="Картина 4" descr="Colosseum in Rome">
            <a:extLst>
              <a:ext uri="{FF2B5EF4-FFF2-40B4-BE49-F238E27FC236}">
                <a16:creationId xmlns="" xmlns:a16="http://schemas.microsoft.com/office/drawing/2014/main" id="{8F6ACC61-D31D-0245-5B46-845D54395A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682" r="1" b="1"/>
          <a:stretch/>
        </p:blipFill>
        <p:spPr>
          <a:xfrm>
            <a:off x="6931629" y="3428996"/>
            <a:ext cx="5260371" cy="3452252"/>
          </a:xfrm>
          <a:custGeom>
            <a:avLst/>
            <a:gdLst/>
            <a:ahLst/>
            <a:cxnLst/>
            <a:rect l="l" t="t" r="r" b="b"/>
            <a:pathLst>
              <a:path w="5260371" h="3434971">
                <a:moveTo>
                  <a:pt x="1028714" y="0"/>
                </a:moveTo>
                <a:lnTo>
                  <a:pt x="5260371" y="0"/>
                </a:lnTo>
                <a:lnTo>
                  <a:pt x="5260371" y="3434971"/>
                </a:lnTo>
                <a:lnTo>
                  <a:pt x="0" y="3423010"/>
                </a:lnTo>
                <a:close/>
              </a:path>
            </a:pathLst>
          </a:custGeom>
        </p:spPr>
      </p:pic>
      <p:cxnSp>
        <p:nvCxnSpPr>
          <p:cNvPr id="81" name="Straight Connector 29">
            <a:extLst>
              <a:ext uri="{FF2B5EF4-FFF2-40B4-BE49-F238E27FC236}">
                <a16:creationId xmlns="" xmlns:a16="http://schemas.microsoft.com/office/drawing/2014/main" id="{F3F47F83-8728-4E0D-BDE6-2C09A035C8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895228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48730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436E0F2-A64B-471E-93C0-8DFE08CC57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C1E3AB1-2A8C-4607-9FAE-D8BDB280F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6D66059-832F-40B6-A35F-F56C8F38A1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515E2ED-7EA9-448D-83FA-54C3DF9723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0595356-EABD-4767-AC9D-EA21FF115E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8CD9F06-9628-469C-B788-A894E3E08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550A431-0B61-421B-B4B7-24C0CFF0F9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052B717E-679E-41A4-B95A-8F7DFAD3FA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3">
            <a:extLst>
              <a:ext uri="{FF2B5EF4-FFF2-40B4-BE49-F238E27FC236}">
                <a16:creationId xmlns="" xmlns:a16="http://schemas.microsoft.com/office/drawing/2014/main" id="{0B0EB278-F8C7-43AD-BCE2-A2F4D98C49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D8D147CA-E5E9-B13F-287C-29F574C9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40" y="615705"/>
            <a:ext cx="4682907" cy="4187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dirty="0"/>
              <a:t>МАРК ВИТРУВИЙ ПОЛИОН</a:t>
            </a:r>
            <a:br>
              <a:rPr lang="en-US" sz="3800" b="1" dirty="0"/>
            </a:br>
            <a:r>
              <a:rPr lang="en-US" sz="3800" b="1" dirty="0"/>
              <a:t/>
            </a:r>
            <a:br>
              <a:rPr lang="en-US" sz="3800" b="1" dirty="0"/>
            </a:br>
            <a:r>
              <a:rPr lang="en-US" sz="3800" b="1" dirty="0"/>
              <a:t> </a:t>
            </a:r>
            <a:r>
              <a:rPr lang="en-US" sz="2800" b="1" dirty="0"/>
              <a:t>(</a:t>
            </a:r>
            <a:r>
              <a:rPr lang="en-US" sz="2800" b="1" dirty="0" err="1"/>
              <a:t>Древноримски</a:t>
            </a:r>
            <a:r>
              <a:rPr lang="en-US" sz="2800" b="1" dirty="0"/>
              <a:t> </a:t>
            </a:r>
            <a:br>
              <a:rPr lang="en-US" sz="2800" b="1" dirty="0"/>
            </a:br>
            <a:r>
              <a:rPr lang="en-US" sz="2800" b="1" dirty="0" err="1"/>
              <a:t>писател</a:t>
            </a:r>
            <a:r>
              <a:rPr lang="en-US" sz="2800" b="1" dirty="0"/>
              <a:t>, </a:t>
            </a:r>
            <a:r>
              <a:rPr lang="en-US" sz="2800" b="1" dirty="0" err="1"/>
              <a:t>архитект</a:t>
            </a:r>
            <a:r>
              <a:rPr lang="en-US" sz="2800" b="1" dirty="0"/>
              <a:t> и </a:t>
            </a:r>
            <a:r>
              <a:rPr lang="en-US" sz="2800" b="1" dirty="0" err="1"/>
              <a:t>инженер</a:t>
            </a:r>
            <a:r>
              <a:rPr lang="en-US" sz="2800" b="1" dirty="0"/>
              <a:t>)</a:t>
            </a:r>
            <a:endParaRPr lang="en-US" sz="2800" i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50A7A0AD-25ED-4137-AA04-A0E36CAA8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186F20B-6445-4368-B022-F9EABF15AE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9F97BBF-9EBF-4BEE-B39C-E6C666941D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онтейнер за съдържание 3" descr="Картина, която съдържа скица, рисунка, мъж, Човешко лице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64A8AFCB-A1F2-1D09-6AB0-2D83E76EC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74524" y="541964"/>
            <a:ext cx="4205552" cy="57826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540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22171661-0838-4942-A149-8C1B789266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5B73EC43-C2DA-ACA1-1C3D-1D51D5271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9111"/>
            <a:ext cx="5435010" cy="1250876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/>
              <a:t>МАРК ВИТРУВИЙ</a:t>
            </a:r>
            <a:endParaRPr lang="bg-BG"/>
          </a:p>
        </p:txBody>
      </p:sp>
      <p:sp>
        <p:nvSpPr>
          <p:cNvPr id="11" name="Rectangle 23">
            <a:extLst>
              <a:ext uri="{FF2B5EF4-FFF2-40B4-BE49-F238E27FC236}">
                <a16:creationId xmlns="" xmlns:a16="http://schemas.microsoft.com/office/drawing/2014/main" id="{4CFFC8CC-8357-4EAE-8DE4-28B285E7F6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-5979"/>
            <a:ext cx="4906370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B04A404-AF1E-4EC9-AF7D-46C68BFCEB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2941093" y="-5979"/>
            <a:ext cx="2549950" cy="68639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артина 3" descr="Картина, която съдържа рисунка, скиц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122E6DDE-C4A4-CC61-02EB-0951AB4FB8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99" y="1794510"/>
            <a:ext cx="5029200" cy="3268980"/>
          </a:xfrm>
          <a:prstGeom prst="rect">
            <a:avLst/>
          </a:pr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1C686A8C-6133-1F4B-88A9-C7F11D3C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831439"/>
            <a:ext cx="5435010" cy="449316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bg-BG" sz="2300" dirty="0">
                <a:latin typeface="Times New Roman"/>
                <a:cs typeface="Times New Roman"/>
              </a:rPr>
              <a:t>Оказал силно влияние върху развитието на архитектурата преди и след Ренесанса и работил през 1 век пр.н.е.;</a:t>
            </a:r>
          </a:p>
          <a:p>
            <a:pPr>
              <a:lnSpc>
                <a:spcPct val="90000"/>
              </a:lnSpc>
            </a:pPr>
            <a:r>
              <a:rPr lang="bg-BG" sz="2300" dirty="0">
                <a:latin typeface="Times New Roman"/>
                <a:cs typeface="Times New Roman"/>
              </a:rPr>
              <a:t>Санитарното инженерство на </a:t>
            </a:r>
            <a:r>
              <a:rPr lang="bg-BG" sz="2300" err="1">
                <a:latin typeface="Times New Roman"/>
                <a:cs typeface="Times New Roman"/>
              </a:rPr>
              <a:t>Витрувий</a:t>
            </a:r>
            <a:r>
              <a:rPr lang="bg-BG" sz="2300" dirty="0">
                <a:latin typeface="Times New Roman"/>
                <a:cs typeface="Times New Roman"/>
              </a:rPr>
              <a:t> има важен принос към медицината;</a:t>
            </a:r>
          </a:p>
          <a:p>
            <a:pPr>
              <a:lnSpc>
                <a:spcPct val="90000"/>
              </a:lnSpc>
            </a:pPr>
            <a:r>
              <a:rPr lang="bg-BG" sz="2300" dirty="0">
                <a:latin typeface="Times New Roman"/>
                <a:cs typeface="Times New Roman"/>
              </a:rPr>
              <a:t>Единственият римски архитект, чийто писмени творби са стигнали до нас, като например книгата </a:t>
            </a:r>
            <a:r>
              <a:rPr lang="en-US" sz="2300" i="1" dirty="0">
                <a:latin typeface="Times New Roman"/>
                <a:cs typeface="Times New Roman"/>
              </a:rPr>
              <a:t>De Architectura Libri Decem;</a:t>
            </a:r>
          </a:p>
          <a:p>
            <a:pPr>
              <a:lnSpc>
                <a:spcPct val="90000"/>
              </a:lnSpc>
            </a:pPr>
            <a:r>
              <a:rPr lang="en-US" sz="2300" dirty="0" err="1">
                <a:latin typeface="Times New Roman"/>
                <a:cs typeface="Times New Roman"/>
              </a:rPr>
              <a:t>Излага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тезата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си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за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необходимостта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архитектите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да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имат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медицински</a:t>
            </a:r>
            <a:r>
              <a:rPr lang="en-US" sz="2300" dirty="0">
                <a:latin typeface="Times New Roman"/>
                <a:cs typeface="Times New Roman"/>
              </a:rPr>
              <a:t> </a:t>
            </a:r>
            <a:r>
              <a:rPr lang="en-US" sz="2300" dirty="0" err="1">
                <a:latin typeface="Times New Roman"/>
                <a:cs typeface="Times New Roman"/>
              </a:rPr>
              <a:t>познания</a:t>
            </a:r>
            <a:r>
              <a:rPr lang="en-US" sz="2300" dirty="0">
                <a:latin typeface="Times New Roman"/>
                <a:cs typeface="Times New Roman"/>
              </a:rPr>
              <a:t>;</a:t>
            </a:r>
            <a:endParaRPr lang="en-US" sz="23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811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6">
            <a:extLst>
              <a:ext uri="{FF2B5EF4-FFF2-40B4-BE49-F238E27FC236}">
                <a16:creationId xmlns="" xmlns:a16="http://schemas.microsoft.com/office/drawing/2014/main" id="{A817523A-D1A4-4AA1-A06E-3E8AA7B4B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28">
            <a:extLst>
              <a:ext uri="{FF2B5EF4-FFF2-40B4-BE49-F238E27FC236}">
                <a16:creationId xmlns="" xmlns:a16="http://schemas.microsoft.com/office/drawing/2014/main" id="{04E9E526-05D2-4C66-8B99-CB7BC51F32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BDD37CC2-1CBF-C1A9-37C0-FE6BA40A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0"/>
            <a:ext cx="6663555" cy="1020194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/>
              <a:t>МАРК ВИТРУВИЙ</a:t>
            </a:r>
            <a:endParaRPr lang="bg-BG" b="1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AA5759CC-EBBE-0DB7-B33F-C99B68E4D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09041"/>
            <a:ext cx="6009854" cy="43249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bg-BG" sz="2200" dirty="0">
                <a:latin typeface="Times New Roman"/>
                <a:cs typeface="Times New Roman"/>
              </a:rPr>
              <a:t>Десетте книги на </a:t>
            </a:r>
            <a:r>
              <a:rPr lang="bg-BG" sz="2200" dirty="0" err="1">
                <a:latin typeface="Times New Roman"/>
                <a:cs typeface="Times New Roman"/>
              </a:rPr>
              <a:t>Витрувий</a:t>
            </a:r>
            <a:r>
              <a:rPr lang="bg-BG" sz="2200" dirty="0">
                <a:latin typeface="Times New Roman"/>
                <a:cs typeface="Times New Roman"/>
              </a:rPr>
              <a:t> разкриват дълбокото му вникване в медицинските проблеми. </a:t>
            </a:r>
            <a:endParaRPr lang="bg-BG" sz="2200">
              <a:latin typeface="Univers Condensed Light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bg-BG" sz="2200" dirty="0">
                <a:latin typeface="Times New Roman"/>
                <a:cs typeface="Times New Roman"/>
              </a:rPr>
              <a:t> Предлага за тях забележителни и интелигентни решения, повечето от които, базирани на идеите на Хипократ и други лекари. </a:t>
            </a:r>
            <a:endParaRPr lang="bg-BG" sz="2200" dirty="0"/>
          </a:p>
          <a:p>
            <a:pPr>
              <a:lnSpc>
                <a:spcPct val="90000"/>
              </a:lnSpc>
            </a:pPr>
            <a:r>
              <a:rPr lang="bg-BG" sz="2200" dirty="0">
                <a:latin typeface="Times New Roman"/>
                <a:cs typeface="Times New Roman"/>
              </a:rPr>
              <a:t>На първо място според него идва изборът на здравословна местност за изграждане на домове за хората.</a:t>
            </a:r>
            <a:endParaRPr lang="bg-BG" sz="22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bg-BG" sz="2200" dirty="0">
                <a:latin typeface="Times New Roman"/>
                <a:cs typeface="Times New Roman"/>
              </a:rPr>
              <a:t>Улиците трябва да бъдат правилно и предвидливо оформени, за да не бъдат ветровити.</a:t>
            </a:r>
            <a:endParaRPr lang="bg-BG" sz="22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bg-BG" sz="2200"/>
          </a:p>
        </p:txBody>
      </p:sp>
      <p:pic>
        <p:nvPicPr>
          <p:cNvPr id="4" name="Картина 3" descr="Картина, която съдържа сграда, скица, колона, колонад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AC330893-015F-2B67-B667-C3EF73AAC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559" r="5243" b="2"/>
          <a:stretch/>
        </p:blipFill>
        <p:spPr>
          <a:xfrm>
            <a:off x="7958352" y="-5970"/>
            <a:ext cx="4233648" cy="3434971"/>
          </a:xfrm>
          <a:custGeom>
            <a:avLst/>
            <a:gdLst/>
            <a:ahLst/>
            <a:cxnLst/>
            <a:rect l="l" t="t" r="r" b="b"/>
            <a:pathLst>
              <a:path w="4233648" h="3434971">
                <a:moveTo>
                  <a:pt x="1032308" y="0"/>
                </a:moveTo>
                <a:lnTo>
                  <a:pt x="4233648" y="0"/>
                </a:lnTo>
                <a:lnTo>
                  <a:pt x="4233648" y="3434971"/>
                </a:lnTo>
                <a:lnTo>
                  <a:pt x="0" y="3434971"/>
                </a:lnTo>
                <a:close/>
              </a:path>
            </a:pathLst>
          </a:custGeom>
        </p:spPr>
      </p:pic>
      <p:pic>
        <p:nvPicPr>
          <p:cNvPr id="5" name="Картина 4" descr="Картина, която съдържа скица, рисунка, картина, текст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A7569A3D-DCC7-E39F-61FB-072F637DF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3430"/>
          <a:stretch/>
        </p:blipFill>
        <p:spPr>
          <a:xfrm>
            <a:off x="6931629" y="3422376"/>
            <a:ext cx="5260371" cy="3527063"/>
          </a:xfrm>
          <a:custGeom>
            <a:avLst/>
            <a:gdLst/>
            <a:ahLst/>
            <a:cxnLst/>
            <a:rect l="l" t="t" r="r" b="b"/>
            <a:pathLst>
              <a:path w="5260371" h="3434971">
                <a:moveTo>
                  <a:pt x="1028714" y="0"/>
                </a:moveTo>
                <a:lnTo>
                  <a:pt x="5260371" y="0"/>
                </a:lnTo>
                <a:lnTo>
                  <a:pt x="5260371" y="3434971"/>
                </a:lnTo>
                <a:lnTo>
                  <a:pt x="0" y="3423010"/>
                </a:lnTo>
                <a:close/>
              </a:path>
            </a:pathLst>
          </a:custGeom>
        </p:spPr>
      </p:pic>
      <p:cxnSp>
        <p:nvCxnSpPr>
          <p:cNvPr id="46" name="Straight Connector 30">
            <a:extLst>
              <a:ext uri="{FF2B5EF4-FFF2-40B4-BE49-F238E27FC236}">
                <a16:creationId xmlns="" xmlns:a16="http://schemas.microsoft.com/office/drawing/2014/main" id="{F3F47F83-8728-4E0D-BDE6-2C09A035C8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895228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0749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="" xmlns:a16="http://schemas.microsoft.com/office/drawing/2014/main" id="{22171661-0838-4942-A149-8C1B789266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3">
            <a:extLst>
              <a:ext uri="{FF2B5EF4-FFF2-40B4-BE49-F238E27FC236}">
                <a16:creationId xmlns="" xmlns:a16="http://schemas.microsoft.com/office/drawing/2014/main" id="{5C569A89-4BBD-4E62-9A37-D553FBF9F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91895" y="-11953"/>
            <a:ext cx="8600105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985167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985167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985167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98516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E21C1C77-AF88-D2B7-6041-E2BC82E6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2926"/>
            <a:ext cx="5551668" cy="1332972"/>
          </a:xfrm>
        </p:spPr>
        <p:txBody>
          <a:bodyPr>
            <a:normAutofit/>
          </a:bodyPr>
          <a:lstStyle/>
          <a:p>
            <a:pPr algn="ctr"/>
            <a:r>
              <a:rPr lang="bg-BG" b="1" dirty="0">
                <a:ea typeface="+mj-lt"/>
                <a:cs typeface="+mj-lt"/>
              </a:rPr>
              <a:t>МАРК ВИТРУВИЙ</a:t>
            </a:r>
            <a:endParaRPr lang="bg-BG" dirty="0"/>
          </a:p>
        </p:txBody>
      </p:sp>
      <p:cxnSp>
        <p:nvCxnSpPr>
          <p:cNvPr id="35" name="Straight Connector 30">
            <a:extLst>
              <a:ext uri="{FF2B5EF4-FFF2-40B4-BE49-F238E27FC236}">
                <a16:creationId xmlns="" xmlns:a16="http://schemas.microsoft.com/office/drawing/2014/main" id="{BB04A404-AF1E-4EC9-AF7D-46C68BFCEB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2890239" y="1"/>
            <a:ext cx="2499667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артина 3" descr="Картина, която съдържа текст, небе, екранна снимка, планин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C692913B-CBFC-01A2-E0A0-52A04F3F66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343" y="1715649"/>
            <a:ext cx="5901817" cy="3340438"/>
          </a:xfrm>
          <a:prstGeom prst="rect">
            <a:avLst/>
          </a:pr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480EC6C9-512B-C937-1980-DDD7904EF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73739"/>
            <a:ext cx="5310188" cy="4450860"/>
          </a:xfrm>
        </p:spPr>
        <p:txBody>
          <a:bodyPr anchor="t">
            <a:normAutofit/>
          </a:bodyPr>
          <a:lstStyle/>
          <a:p>
            <a:r>
              <a:rPr lang="bg-BG" sz="2500">
                <a:latin typeface="Times New Roman"/>
                <a:cs typeface="Times New Roman"/>
              </a:rPr>
              <a:t>Болестите, които са трудни за лечение във ветровити квартали, са: катар, </a:t>
            </a:r>
            <a:r>
              <a:rPr lang="bg-BG" sz="2500" dirty="0">
                <a:latin typeface="Times New Roman"/>
                <a:cs typeface="Times New Roman"/>
              </a:rPr>
              <a:t>дрезгав глас, кашлица, плеврит, туберкулоза, кървави храчки и други. </a:t>
            </a:r>
            <a:endParaRPr lang="bg-BG" sz="2500">
              <a:latin typeface="Univers Condensed Light"/>
              <a:cs typeface="Times New Roman"/>
            </a:endParaRPr>
          </a:p>
          <a:p>
            <a:r>
              <a:rPr lang="bg-BG" sz="2500">
                <a:latin typeface="Times New Roman"/>
                <a:cs typeface="Times New Roman"/>
              </a:rPr>
              <a:t>В градовете според Витрувий трябва да има достатъчно открито пространство </a:t>
            </a:r>
            <a:r>
              <a:rPr lang="bg-BG" sz="2500" dirty="0">
                <a:latin typeface="Times New Roman"/>
                <a:cs typeface="Times New Roman"/>
              </a:rPr>
              <a:t>и зеленина за здравословни разходки на чист въздух.</a:t>
            </a:r>
          </a:p>
        </p:txBody>
      </p:sp>
    </p:spTree>
    <p:extLst>
      <p:ext uri="{BB962C8B-B14F-4D97-AF65-F5344CB8AC3E}">
        <p14:creationId xmlns="" xmlns:p14="http://schemas.microsoft.com/office/powerpoint/2010/main" val="115230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66">
            <a:extLst>
              <a:ext uri="{FF2B5EF4-FFF2-40B4-BE49-F238E27FC236}">
                <a16:creationId xmlns="" xmlns:a16="http://schemas.microsoft.com/office/drawing/2014/main" id="{5B8092E2-D77A-4CE6-BB2D-6269784456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68">
            <a:extLst>
              <a:ext uri="{FF2B5EF4-FFF2-40B4-BE49-F238E27FC236}">
                <a16:creationId xmlns="" xmlns:a16="http://schemas.microsoft.com/office/drawing/2014/main" id="{D02CD835-4B0F-45D6-9B85-B049A1005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787FA50E-71DE-1E61-E4FD-5D52251E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11309"/>
            <a:ext cx="9577116" cy="1221957"/>
          </a:xfrm>
        </p:spPr>
        <p:txBody>
          <a:bodyPr anchor="ctr">
            <a:normAutofit/>
          </a:bodyPr>
          <a:lstStyle/>
          <a:p>
            <a:r>
              <a:rPr lang="bg-BG" b="1"/>
              <a:t>МАРК ВИТРУВИЙ</a:t>
            </a:r>
            <a:endParaRPr lang="bg-BG"/>
          </a:p>
        </p:txBody>
      </p:sp>
      <p:cxnSp>
        <p:nvCxnSpPr>
          <p:cNvPr id="89" name="Straight Connector 70">
            <a:extLst>
              <a:ext uri="{FF2B5EF4-FFF2-40B4-BE49-F238E27FC236}">
                <a16:creationId xmlns="" xmlns:a16="http://schemas.microsoft.com/office/drawing/2014/main" id="{7971A1EC-5980-40B2-973F-0D3D6630DB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72">
            <a:extLst>
              <a:ext uri="{FF2B5EF4-FFF2-40B4-BE49-F238E27FC236}">
                <a16:creationId xmlns="" xmlns:a16="http://schemas.microsoft.com/office/drawing/2014/main" id="{B0049A56-C4C2-4C0F-9F4F-D0E34391D9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74">
            <a:extLst>
              <a:ext uri="{FF2B5EF4-FFF2-40B4-BE49-F238E27FC236}">
                <a16:creationId xmlns="" xmlns:a16="http://schemas.microsoft.com/office/drawing/2014/main" id="{7D02BE56-7EB5-4E62-B6E2-1C49E470A9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0" y="1299548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D53FEA9D-19F4-F92D-C821-1601205D9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420471"/>
            <a:ext cx="5479065" cy="38844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dirty="0">
                <a:latin typeface="Times New Roman"/>
                <a:cs typeface="Times New Roman"/>
              </a:rPr>
              <a:t>Според </a:t>
            </a:r>
            <a:r>
              <a:rPr lang="bg-BG" dirty="0" err="1">
                <a:latin typeface="Times New Roman"/>
                <a:cs typeface="Times New Roman"/>
              </a:rPr>
              <a:t>Витрувий</a:t>
            </a:r>
            <a:r>
              <a:rPr lang="bg-BG" dirty="0">
                <a:latin typeface="Times New Roman"/>
                <a:cs typeface="Times New Roman"/>
              </a:rPr>
              <a:t> всеки термален извор има лечебни свойства, защото съдържа „чужди вещества” и така придобива ново полезно свойство. </a:t>
            </a:r>
            <a:endParaRPr lang="bg-BG" dirty="0">
              <a:latin typeface="Univers Condensed Light"/>
              <a:cs typeface="Times New Roman"/>
            </a:endParaRPr>
          </a:p>
          <a:p>
            <a:r>
              <a:rPr lang="bg-BG" dirty="0">
                <a:latin typeface="Times New Roman"/>
                <a:cs typeface="Times New Roman"/>
              </a:rPr>
              <a:t>Изворите, съдържащи сяра, лекуват мускулни и др. болки, чрез затопляне и „изгаряне” на увредените телесни течности (</a:t>
            </a:r>
            <a:r>
              <a:rPr lang="en-US" i="1" dirty="0" err="1">
                <a:latin typeface="Times New Roman"/>
                <a:cs typeface="Times New Roman"/>
              </a:rPr>
              <a:t>humours</a:t>
            </a:r>
            <a:r>
              <a:rPr lang="en-US" dirty="0">
                <a:latin typeface="Times New Roman"/>
                <a:cs typeface="Times New Roman"/>
              </a:rPr>
              <a:t>) </a:t>
            </a:r>
            <a:r>
              <a:rPr lang="bg-BG" dirty="0">
                <a:latin typeface="Times New Roman"/>
                <a:cs typeface="Times New Roman"/>
              </a:rPr>
              <a:t>с помощта на тази топлина. </a:t>
            </a:r>
          </a:p>
          <a:p>
            <a:endParaRPr lang="bg-BG">
              <a:latin typeface="Times New Roman"/>
              <a:cs typeface="Times New Roman"/>
            </a:endParaRPr>
          </a:p>
        </p:txBody>
      </p:sp>
      <p:pic>
        <p:nvPicPr>
          <p:cNvPr id="5" name="Картина 4" descr="Картина, която съдържа на открито, облак, небе, сград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B82A4810-6F4A-03A8-94CA-1FA4143F73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382" r="24191"/>
          <a:stretch/>
        </p:blipFill>
        <p:spPr>
          <a:xfrm>
            <a:off x="7225552" y="1995117"/>
            <a:ext cx="4966447" cy="4862884"/>
          </a:xfrm>
          <a:prstGeom prst="rect">
            <a:avLst/>
          </a:prstGeom>
        </p:spPr>
      </p:pic>
      <p:cxnSp>
        <p:nvCxnSpPr>
          <p:cNvPr id="92" name="Straight Connector 76">
            <a:extLst>
              <a:ext uri="{FF2B5EF4-FFF2-40B4-BE49-F238E27FC236}">
                <a16:creationId xmlns="" xmlns:a16="http://schemas.microsoft.com/office/drawing/2014/main" id="{C4595B06-EDA5-4E45-BED4-7891E7E0CD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78">
            <a:extLst>
              <a:ext uri="{FF2B5EF4-FFF2-40B4-BE49-F238E27FC236}">
                <a16:creationId xmlns="" xmlns:a16="http://schemas.microsoft.com/office/drawing/2014/main" id="{D79C9A5D-F572-476A-99A9-700077150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80">
            <a:extLst>
              <a:ext uri="{FF2B5EF4-FFF2-40B4-BE49-F238E27FC236}">
                <a16:creationId xmlns="" xmlns:a16="http://schemas.microsoft.com/office/drawing/2014/main" id="{59592DA5-68A4-46A6-90EA-F0304FF8EE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1594353" y="-14436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5799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26">
            <a:extLst>
              <a:ext uri="{FF2B5EF4-FFF2-40B4-BE49-F238E27FC236}">
                <a16:creationId xmlns="" xmlns:a16="http://schemas.microsoft.com/office/drawing/2014/main" id="{22171661-0838-4942-A149-8C1B789266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3">
            <a:extLst>
              <a:ext uri="{FF2B5EF4-FFF2-40B4-BE49-F238E27FC236}">
                <a16:creationId xmlns="" xmlns:a16="http://schemas.microsoft.com/office/drawing/2014/main" id="{5C569A89-4BBD-4E62-9A37-D553FBF9F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91895" y="-11953"/>
            <a:ext cx="8600105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985167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985167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985167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98516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ADDE13CB-710D-E868-D440-CEF0A7A9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3152"/>
            <a:ext cx="5551668" cy="1056705"/>
          </a:xfrm>
        </p:spPr>
        <p:txBody>
          <a:bodyPr>
            <a:normAutofit/>
          </a:bodyPr>
          <a:lstStyle/>
          <a:p>
            <a:pPr algn="ctr"/>
            <a:r>
              <a:rPr lang="bg-BG" b="1"/>
              <a:t>МАРК ВИТРУВИЙ</a:t>
            </a:r>
            <a:endParaRPr lang="bg-BG"/>
          </a:p>
        </p:txBody>
      </p:sp>
      <p:cxnSp>
        <p:nvCxnSpPr>
          <p:cNvPr id="54" name="Straight Connector 30">
            <a:extLst>
              <a:ext uri="{FF2B5EF4-FFF2-40B4-BE49-F238E27FC236}">
                <a16:creationId xmlns="" xmlns:a16="http://schemas.microsoft.com/office/drawing/2014/main" id="{BB04A404-AF1E-4EC9-AF7D-46C68BFCEB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2890239" y="1"/>
            <a:ext cx="2499667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артина 3" descr="Картина, която съдържа Умален модел, къща, анимирана рисунк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3733067D-7C0E-3634-BD56-5FEA9FC5F7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479339"/>
            <a:ext cx="4967288" cy="3899321"/>
          </a:xfrm>
          <a:prstGeom prst="rect">
            <a:avLst/>
          </a:pr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AB86342C-B7C6-E140-63F9-94A80A899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09096"/>
            <a:ext cx="5310188" cy="48155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bg-BG" sz="2600" dirty="0">
                <a:latin typeface="Times New Roman"/>
                <a:cs typeface="Times New Roman"/>
              </a:rPr>
              <a:t>Изворите, съдържащи алуминий, се използват при лечението на крайниците, когато са отслабени от парализа или инсулт. </a:t>
            </a:r>
          </a:p>
          <a:p>
            <a:r>
              <a:rPr lang="bg-BG" sz="2600" dirty="0">
                <a:latin typeface="Times New Roman"/>
                <a:cs typeface="Times New Roman"/>
              </a:rPr>
              <a:t> Въвеждат топлина през отворените пори, противодействайки на студа. </a:t>
            </a:r>
          </a:p>
          <a:p>
            <a:r>
              <a:rPr lang="bg-BG" sz="2600" dirty="0">
                <a:latin typeface="Times New Roman"/>
                <a:cs typeface="Times New Roman"/>
              </a:rPr>
              <a:t>Студена вода, съдържаща натриев карбонат, се приема за пречистване, а при преминаване през червата намалява скрофулозните тумори.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="" xmlns:p14="http://schemas.microsoft.com/office/powerpoint/2010/main" val="113930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="" xmlns:a16="http://schemas.microsoft.com/office/drawing/2014/main" id="{F8222250-799A-4AD0-9BD1-BE6EB7A06A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0">
            <a:extLst>
              <a:ext uri="{FF2B5EF4-FFF2-40B4-BE49-F238E27FC236}">
                <a16:creationId xmlns="" xmlns:a16="http://schemas.microsoft.com/office/drawing/2014/main" id="{B770432A-C0A6-4D4F-AE2C-705049DAB8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84790CBA-A147-836F-9078-DFF17928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>
            <a:normAutofit/>
          </a:bodyPr>
          <a:lstStyle/>
          <a:p>
            <a:r>
              <a:rPr lang="bg-BG" sz="3800" b="1" dirty="0"/>
              <a:t>МАРК ВИТРУВИЙ</a:t>
            </a:r>
            <a:endParaRPr lang="bg-BG" sz="3800"/>
          </a:p>
        </p:txBody>
      </p:sp>
      <p:pic>
        <p:nvPicPr>
          <p:cNvPr id="4" name="Картина 3" descr="Картина, която съдържа текст, небе, екранна снимка, на открито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C08E50E2-D253-0D14-2D40-5A5875258E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81444"/>
            <a:ext cx="5749375" cy="3714112"/>
          </a:xfrm>
          <a:prstGeom prst="rect">
            <a:avLst/>
          </a:prstGeom>
        </p:spPr>
      </p:pic>
      <p:cxnSp>
        <p:nvCxnSpPr>
          <p:cNvPr id="24" name="Straight Connector 12">
            <a:extLst>
              <a:ext uri="{FF2B5EF4-FFF2-40B4-BE49-F238E27FC236}">
                <a16:creationId xmlns="" xmlns:a16="http://schemas.microsoft.com/office/drawing/2014/main" id="{78FBE787-8B1D-40E5-8468-6F665BB5D7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B10A4F2A-C8A7-B9F5-BE22-2FF4F5EEF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bg-BG" sz="2200" dirty="0">
                <a:latin typeface="Times New Roman"/>
                <a:cs typeface="Times New Roman"/>
              </a:rPr>
              <a:t>В цялото творчество на </a:t>
            </a:r>
            <a:r>
              <a:rPr lang="bg-BG" sz="2200" dirty="0" err="1">
                <a:latin typeface="Times New Roman"/>
                <a:cs typeface="Times New Roman"/>
              </a:rPr>
              <a:t>Витрувий</a:t>
            </a:r>
            <a:r>
              <a:rPr lang="bg-BG" sz="2200" dirty="0">
                <a:latin typeface="Times New Roman"/>
                <a:cs typeface="Times New Roman"/>
              </a:rPr>
              <a:t> умерено и предпазливо се проявява истинският научен дух.</a:t>
            </a:r>
          </a:p>
          <a:p>
            <a:pPr>
              <a:lnSpc>
                <a:spcPct val="90000"/>
              </a:lnSpc>
            </a:pPr>
            <a:r>
              <a:rPr lang="bg-BG" sz="2200" dirty="0">
                <a:solidFill>
                  <a:srgbClr val="000000"/>
                </a:solidFill>
                <a:latin typeface="Times New Roman"/>
                <a:cs typeface="Times New Roman"/>
              </a:rPr>
              <a:t>Медицинските аспекти на всеобхватното римско понятие за архитектура формират съществен елемент от творбите на </a:t>
            </a:r>
            <a:r>
              <a:rPr lang="bg-BG" sz="2200" dirty="0" err="1">
                <a:solidFill>
                  <a:srgbClr val="000000"/>
                </a:solidFill>
                <a:latin typeface="Times New Roman"/>
                <a:cs typeface="Times New Roman"/>
              </a:rPr>
              <a:t>Витрувий</a:t>
            </a:r>
            <a:r>
              <a:rPr lang="bg-BG" sz="22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bg-BG" sz="2200" dirty="0">
                <a:solidFill>
                  <a:srgbClr val="000000"/>
                </a:solidFill>
                <a:latin typeface="Times New Roman"/>
                <a:cs typeface="Times New Roman"/>
              </a:rPr>
              <a:t>Така се осъществява ключова приемственост между двете дисциплина в античната мисъл.</a:t>
            </a:r>
            <a:endParaRPr lang="bg-BG" sz="22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bg-BG" sz="2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6493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="" xmlns:a16="http://schemas.microsoft.com/office/drawing/2014/main" id="{D6309531-94CD-4CF6-AACE-80EC085E0F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6B8A19B4-9E98-625B-362B-D365FABF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/>
              <a:t>заключение</a:t>
            </a:r>
            <a:endParaRPr lang="bg-BG" sz="3600" dirty="0"/>
          </a:p>
        </p:txBody>
      </p:sp>
      <p:pic>
        <p:nvPicPr>
          <p:cNvPr id="10" name="Картина 9" descr="Close-up of ornately sculpted cornice on architectural column">
            <a:extLst>
              <a:ext uri="{FF2B5EF4-FFF2-40B4-BE49-F238E27FC236}">
                <a16:creationId xmlns="" xmlns:a16="http://schemas.microsoft.com/office/drawing/2014/main" id="{4BE9240D-DFA8-FEC5-954B-6C4BCF5B4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673" b="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F75BF611-D2A5-4454-8C47-95B0BC4228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Контейнер за съдържание 2">
            <a:extLst>
              <a:ext uri="{FF2B5EF4-FFF2-40B4-BE49-F238E27FC236}">
                <a16:creationId xmlns="" xmlns:a16="http://schemas.microsoft.com/office/drawing/2014/main" id="{20E1AEC0-971D-5742-66F7-60CE3F5EDF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42748951"/>
              </p:ext>
            </p:extLst>
          </p:nvPr>
        </p:nvGraphicFramePr>
        <p:xfrm>
          <a:off x="5146158" y="2301949"/>
          <a:ext cx="6238687" cy="402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145581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="" xmlns:a16="http://schemas.microsoft.com/office/drawing/2014/main" id="{22171661-0838-4942-A149-8C1B789266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3">
            <a:extLst>
              <a:ext uri="{FF2B5EF4-FFF2-40B4-BE49-F238E27FC236}">
                <a16:creationId xmlns="" xmlns:a16="http://schemas.microsoft.com/office/drawing/2014/main" id="{5C569A89-4BBD-4E62-9A37-D553FBF9F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91895" y="-11953"/>
            <a:ext cx="8600105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985167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985167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985167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98516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9A950B03-12F2-B4BA-F09F-7F5DB4EA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2926"/>
            <a:ext cx="5551668" cy="1671638"/>
          </a:xfrm>
        </p:spPr>
        <p:txBody>
          <a:bodyPr>
            <a:normAutofit/>
          </a:bodyPr>
          <a:lstStyle/>
          <a:p>
            <a:pPr algn="ctr"/>
            <a:r>
              <a:rPr lang="bg-BG" sz="3800" b="1" dirty="0"/>
              <a:t>ЗАКЛЮЧЕНИЕ</a:t>
            </a:r>
            <a:endParaRPr lang="bg-BG" sz="38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BB04A404-AF1E-4EC9-AF7D-46C68BFCEB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2890239" y="1"/>
            <a:ext cx="2499667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Картина 10" descr="Картина, която съдържа изкуство, скица, текст, рисунк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C4198B2F-7803-8E52-F8B7-2D21861249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031950"/>
            <a:ext cx="4967288" cy="2794099"/>
          </a:xfrm>
          <a:prstGeom prst="rect">
            <a:avLst/>
          </a:prstGeom>
        </p:spPr>
      </p:pic>
      <p:graphicFrame>
        <p:nvGraphicFramePr>
          <p:cNvPr id="29" name="Контейнер за съдържание 2">
            <a:extLst>
              <a:ext uri="{FF2B5EF4-FFF2-40B4-BE49-F238E27FC236}">
                <a16:creationId xmlns="" xmlns:a16="http://schemas.microsoft.com/office/drawing/2014/main" id="{3DF697ED-1F73-9A70-0D8C-A6EAFF9474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52971552"/>
              </p:ext>
            </p:extLst>
          </p:nvPr>
        </p:nvGraphicFramePr>
        <p:xfrm>
          <a:off x="6096000" y="2226516"/>
          <a:ext cx="5310188" cy="4098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99113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="" xmlns:a16="http://schemas.microsoft.com/office/drawing/2014/main" id="{D6309531-94CD-4CF6-AACE-80EC085E0F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5F976C8A-0AC2-60A5-0F39-85B7292F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bg-BG" sz="3600" dirty="0"/>
              <a:t>ИЗПОЛЗВАНА ЛИТЕРАТУРА</a:t>
            </a:r>
          </a:p>
        </p:txBody>
      </p:sp>
      <p:pic>
        <p:nvPicPr>
          <p:cNvPr id="33" name="Picture 23" descr="Duomo Santa Maria del Flore">
            <a:extLst>
              <a:ext uri="{FF2B5EF4-FFF2-40B4-BE49-F238E27FC236}">
                <a16:creationId xmlns="" xmlns:a16="http://schemas.microsoft.com/office/drawing/2014/main" id="{CDE5D0DF-A9A7-9FF9-4BC8-1E0DB331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893" r="29915" b="-9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FA103C76-EA8D-C756-361A-6EDB63BA3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1700" err="1">
                <a:latin typeface="Times New Roman"/>
                <a:cs typeface="Times New Roman"/>
              </a:rPr>
              <a:t>Витрувий</a:t>
            </a:r>
            <a:r>
              <a:rPr lang="bg-BG" sz="1700">
                <a:latin typeface="Times New Roman"/>
                <a:cs typeface="Times New Roman"/>
              </a:rPr>
              <a:t> 2009: </a:t>
            </a:r>
            <a:r>
              <a:rPr lang="bg-BG" sz="1700" err="1">
                <a:latin typeface="Times New Roman"/>
                <a:cs typeface="Times New Roman"/>
              </a:rPr>
              <a:t>Vitruvius</a:t>
            </a:r>
            <a:r>
              <a:rPr lang="bg-BG" sz="1700">
                <a:latin typeface="Times New Roman"/>
                <a:cs typeface="Times New Roman"/>
              </a:rPr>
              <a:t>, M., (2009). (</a:t>
            </a:r>
            <a:r>
              <a:rPr lang="bg-BG" sz="1700" err="1">
                <a:latin typeface="Times New Roman"/>
                <a:cs typeface="Times New Roman"/>
              </a:rPr>
              <a:t>transl</a:t>
            </a:r>
            <a:r>
              <a:rPr lang="bg-BG" sz="1700">
                <a:latin typeface="Times New Roman"/>
                <a:cs typeface="Times New Roman"/>
              </a:rPr>
              <a:t>. R. </a:t>
            </a:r>
            <a:r>
              <a:rPr lang="bg-BG" sz="1700" err="1">
                <a:latin typeface="Times New Roman"/>
                <a:cs typeface="Times New Roman"/>
              </a:rPr>
              <a:t>Schofield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and</a:t>
            </a:r>
            <a:r>
              <a:rPr lang="bg-BG" sz="1700">
                <a:latin typeface="Times New Roman"/>
                <a:cs typeface="Times New Roman"/>
              </a:rPr>
              <a:t> Robert </a:t>
            </a:r>
            <a:r>
              <a:rPr lang="bg-BG" sz="1700" err="1">
                <a:latin typeface="Times New Roman"/>
                <a:cs typeface="Times New Roman"/>
              </a:rPr>
              <a:t>Tavernor</a:t>
            </a:r>
            <a:r>
              <a:rPr lang="bg-BG" sz="1700">
                <a:latin typeface="Times New Roman"/>
                <a:cs typeface="Times New Roman"/>
              </a:rPr>
              <a:t>). </a:t>
            </a:r>
            <a:r>
              <a:rPr lang="bg-BG" sz="1700" i="1" err="1">
                <a:latin typeface="Times New Roman"/>
                <a:cs typeface="Times New Roman"/>
              </a:rPr>
              <a:t>On</a:t>
            </a:r>
            <a:r>
              <a:rPr lang="bg-BG" sz="1700" i="1">
                <a:latin typeface="Times New Roman"/>
                <a:cs typeface="Times New Roman"/>
              </a:rPr>
              <a:t> </a:t>
            </a:r>
            <a:r>
              <a:rPr lang="bg-BG" sz="1700" i="1" err="1">
                <a:latin typeface="Times New Roman"/>
                <a:cs typeface="Times New Roman"/>
              </a:rPr>
              <a:t>Architecture</a:t>
            </a:r>
            <a:r>
              <a:rPr lang="bg-BG" sz="1700">
                <a:latin typeface="Times New Roman"/>
                <a:cs typeface="Times New Roman"/>
              </a:rPr>
              <a:t>. </a:t>
            </a:r>
            <a:r>
              <a:rPr lang="bg-BG" sz="1700" err="1">
                <a:latin typeface="Times New Roman"/>
                <a:cs typeface="Times New Roman"/>
              </a:rPr>
              <a:t>London</a:t>
            </a:r>
            <a:r>
              <a:rPr lang="bg-BG" sz="1700">
                <a:latin typeface="Times New Roman"/>
                <a:cs typeface="Times New Roman"/>
              </a:rPr>
              <a:t>: </a:t>
            </a:r>
            <a:r>
              <a:rPr lang="bg-BG" sz="1700" err="1">
                <a:latin typeface="Times New Roman"/>
                <a:cs typeface="Times New Roman"/>
              </a:rPr>
              <a:t>Penguin</a:t>
            </a:r>
            <a:r>
              <a:rPr lang="bg-BG" sz="1700">
                <a:latin typeface="Times New Roman"/>
                <a:cs typeface="Times New Roman"/>
              </a:rPr>
              <a:t> Books.</a:t>
            </a:r>
            <a:endParaRPr lang="bg-BG" sz="1700"/>
          </a:p>
          <a:p>
            <a:pPr>
              <a:lnSpc>
                <a:spcPct val="90000"/>
              </a:lnSpc>
            </a:pPr>
            <a:r>
              <a:rPr lang="bg-BG" sz="1700">
                <a:latin typeface="Times New Roman"/>
                <a:cs typeface="Times New Roman"/>
              </a:rPr>
              <a:t>Гелдер 2018: </a:t>
            </a:r>
            <a:r>
              <a:rPr lang="bg-BG" sz="1700" err="1">
                <a:latin typeface="Times New Roman"/>
                <a:cs typeface="Times New Roman"/>
              </a:rPr>
              <a:t>Gelder</a:t>
            </a:r>
            <a:r>
              <a:rPr lang="bg-BG" sz="1700">
                <a:latin typeface="Times New Roman"/>
                <a:cs typeface="Times New Roman"/>
              </a:rPr>
              <a:t>, John, (2018). </a:t>
            </a:r>
            <a:r>
              <a:rPr lang="bg-BG" sz="1700" err="1">
                <a:latin typeface="Times New Roman"/>
                <a:cs typeface="Times New Roman"/>
              </a:rPr>
              <a:t>Design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with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Climate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in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Ancient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Rome</a:t>
            </a:r>
            <a:r>
              <a:rPr lang="bg-BG" sz="1700">
                <a:latin typeface="Times New Roman"/>
                <a:cs typeface="Times New Roman"/>
              </a:rPr>
              <a:t>: </a:t>
            </a:r>
            <a:r>
              <a:rPr lang="bg-BG" sz="1700" err="1">
                <a:latin typeface="Times New Roman"/>
                <a:cs typeface="Times New Roman"/>
              </a:rPr>
              <a:t>Vitruvius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meets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Olgyay</a:t>
            </a:r>
            <a:r>
              <a:rPr lang="bg-BG" sz="1700">
                <a:latin typeface="Times New Roman"/>
                <a:cs typeface="Times New Roman"/>
              </a:rPr>
              <a:t>. </a:t>
            </a:r>
            <a:r>
              <a:rPr lang="bg-BG" sz="1700" err="1">
                <a:latin typeface="Times New Roman"/>
                <a:cs typeface="Times New Roman"/>
              </a:rPr>
              <a:t>In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Rajagopalan</a:t>
            </a:r>
            <a:r>
              <a:rPr lang="bg-BG" sz="1700">
                <a:latin typeface="Times New Roman"/>
                <a:cs typeface="Times New Roman"/>
              </a:rPr>
              <a:t>, P. </a:t>
            </a:r>
            <a:r>
              <a:rPr lang="bg-BG" sz="1700" err="1">
                <a:latin typeface="Times New Roman"/>
                <a:cs typeface="Times New Roman"/>
              </a:rPr>
              <a:t>et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al</a:t>
            </a:r>
            <a:r>
              <a:rPr lang="bg-BG" sz="1700">
                <a:latin typeface="Times New Roman"/>
                <a:cs typeface="Times New Roman"/>
              </a:rPr>
              <a:t>. (</a:t>
            </a:r>
            <a:r>
              <a:rPr lang="bg-BG" sz="1700" err="1">
                <a:latin typeface="Times New Roman"/>
                <a:cs typeface="Times New Roman"/>
              </a:rPr>
              <a:t>eds</a:t>
            </a:r>
            <a:r>
              <a:rPr lang="bg-BG" sz="1700">
                <a:latin typeface="Times New Roman"/>
                <a:cs typeface="Times New Roman"/>
              </a:rPr>
              <a:t>.), </a:t>
            </a:r>
            <a:r>
              <a:rPr lang="bg-BG" sz="1700" err="1">
                <a:latin typeface="Times New Roman"/>
                <a:cs typeface="Times New Roman"/>
              </a:rPr>
              <a:t>Engaging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Architectural</a:t>
            </a:r>
            <a:r>
              <a:rPr lang="bg-BG" sz="1700">
                <a:latin typeface="Times New Roman"/>
                <a:cs typeface="Times New Roman"/>
              </a:rPr>
              <a:t> Science: </a:t>
            </a:r>
            <a:r>
              <a:rPr lang="bg-BG" sz="1700" err="1">
                <a:latin typeface="Times New Roman"/>
                <a:cs typeface="Times New Roman"/>
              </a:rPr>
              <a:t>Meeting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the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Challenges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of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Higher</a:t>
            </a:r>
            <a:r>
              <a:rPr lang="bg-BG" sz="1700">
                <a:latin typeface="Times New Roman"/>
                <a:cs typeface="Times New Roman"/>
              </a:rPr>
              <a:t> </a:t>
            </a:r>
            <a:r>
              <a:rPr lang="bg-BG" sz="1700" err="1">
                <a:latin typeface="Times New Roman"/>
                <a:cs typeface="Times New Roman"/>
              </a:rPr>
              <a:t>Density</a:t>
            </a:r>
            <a:r>
              <a:rPr lang="bg-BG" sz="1700">
                <a:latin typeface="Times New Roman"/>
                <a:cs typeface="Times New Roman"/>
              </a:rPr>
              <a:t>. </a:t>
            </a:r>
            <a:r>
              <a:rPr lang="bg-BG" sz="1700" err="1">
                <a:latin typeface="Times New Roman"/>
                <a:cs typeface="Times New Roman"/>
              </a:rPr>
              <a:t>Australia</a:t>
            </a:r>
            <a:r>
              <a:rPr lang="bg-BG" sz="1700">
                <a:latin typeface="Times New Roman"/>
                <a:cs typeface="Times New Roman"/>
              </a:rPr>
              <a:t>, 745-752.</a:t>
            </a:r>
            <a:r>
              <a:rPr lang="bg-BG" sz="1700">
                <a:ea typeface="+mn-lt"/>
                <a:cs typeface="+mn-lt"/>
              </a:rPr>
              <a:t> </a:t>
            </a:r>
            <a:r>
              <a:rPr lang="bg-BG" sz="1700">
                <a:latin typeface="Times New Roman"/>
                <a:cs typeface="Times New Roman"/>
                <a:hlinkClick r:id="rId3"/>
              </a:rPr>
              <a:t>https://anzasca.net/wp-content/uploads/2019/01/87-Design-with-climate-in-ancient-Rome-Vitruvius-meets-Olgyay.pdf</a:t>
            </a:r>
            <a:endParaRPr lang="bg-BG" sz="1700"/>
          </a:p>
          <a:p>
            <a:pPr>
              <a:lnSpc>
                <a:spcPct val="90000"/>
              </a:lnSpc>
            </a:pPr>
            <a:r>
              <a:rPr lang="bg-BG" sz="1700">
                <a:latin typeface="Times New Roman"/>
                <a:cs typeface="Times New Roman"/>
              </a:rPr>
              <a:t>Карабатос et al. 2021: Karabatos, I, Tsagkris, Ch., and Kalachanis, K., (2021). All Roads Lead to Rome: Aspects of Public Health in Ancient Rome. </a:t>
            </a:r>
            <a:r>
              <a:rPr lang="bg-BG" sz="1700" i="1">
                <a:latin typeface="Times New Roman"/>
                <a:cs typeface="Times New Roman"/>
              </a:rPr>
              <a:t>Infez. Med</a:t>
            </a:r>
            <a:r>
              <a:rPr lang="bg-BG" sz="1700">
                <a:latin typeface="Times New Roman"/>
                <a:cs typeface="Times New Roman"/>
              </a:rPr>
              <a:t>. 29(3), 488-491. </a:t>
            </a:r>
            <a:r>
              <a:rPr lang="bg-BG" sz="1700">
                <a:latin typeface="Times New Roman"/>
                <a:cs typeface="Times New Roman"/>
                <a:hlinkClick r:id="rId4"/>
              </a:rPr>
              <a:t>https://www.ncbi.nlm.nih.gov/pmc/articles/PMC8805493/</a:t>
            </a:r>
            <a:endParaRPr lang="bg-BG" sz="17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bg-BG" sz="17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bg-BG" sz="1700"/>
          </a:p>
        </p:txBody>
      </p:sp>
      <p:cxnSp>
        <p:nvCxnSpPr>
          <p:cNvPr id="34" name="Straight Connector 29">
            <a:extLst>
              <a:ext uri="{FF2B5EF4-FFF2-40B4-BE49-F238E27FC236}">
                <a16:creationId xmlns="" xmlns:a16="http://schemas.microsoft.com/office/drawing/2014/main" id="{F75BF611-D2A5-4454-8C47-95B0BC4228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70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5A5BB70-1673-4097-A7F8-BCF5F4F19B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="" xmlns:a16="http://schemas.microsoft.com/office/drawing/2014/main" id="{7AA72C55-67D2-47FE-9C0B-01A954C8BF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DC062159-A712-8C1C-49D1-648E368E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08" y="657225"/>
            <a:ext cx="2965938" cy="2921385"/>
          </a:xfrm>
        </p:spPr>
        <p:txBody>
          <a:bodyPr anchor="t">
            <a:normAutofit/>
          </a:bodyPr>
          <a:lstStyle/>
          <a:p>
            <a:r>
              <a:rPr lang="bg-BG" sz="3000" b="1" dirty="0"/>
              <a:t>СЪДЪРЖАНИЕ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ED23ACC-C318-4DEB-B776-570408C7F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5D9BE15-6B66-4F4C-B41A-B2A4C30490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Контейнер за съдържание 2">
            <a:extLst>
              <a:ext uri="{FF2B5EF4-FFF2-40B4-BE49-F238E27FC236}">
                <a16:creationId xmlns="" xmlns:a16="http://schemas.microsoft.com/office/drawing/2014/main" id="{4A299C1C-0204-E9FE-E177-FF76EDDC0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75111513"/>
              </p:ext>
            </p:extLst>
          </p:nvPr>
        </p:nvGraphicFramePr>
        <p:xfrm>
          <a:off x="4788040" y="728505"/>
          <a:ext cx="6541475" cy="526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089779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82950D9A-4705-4314-961A-4F88B2CE41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13969F2-ED52-4E5C-B3FC-01E01B8B9F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D82D797B-CCCD-F5BC-F3E8-B5C4C871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3"/>
            <a:ext cx="7071536" cy="1738421"/>
          </a:xfrm>
        </p:spPr>
        <p:txBody>
          <a:bodyPr>
            <a:normAutofit/>
          </a:bodyPr>
          <a:lstStyle/>
          <a:p>
            <a:pPr algn="ctr"/>
            <a:r>
              <a:rPr lang="bg-BG" sz="3800" dirty="0"/>
              <a:t>ИЗПОЛЗВАНА ЛИТЕРАТУРА</a:t>
            </a:r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D23216EB-2FC4-C056-130F-F92D0BD1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206255"/>
            <a:ext cx="6571807" cy="41183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bg-BG" sz="2200" dirty="0" err="1">
                <a:latin typeface="Times New Roman"/>
                <a:cs typeface="Times New Roman"/>
              </a:rPr>
              <a:t>Ланчиани</a:t>
            </a:r>
            <a:r>
              <a:rPr lang="bg-BG" sz="2200" dirty="0">
                <a:latin typeface="Times New Roman"/>
                <a:cs typeface="Times New Roman"/>
              </a:rPr>
              <a:t> 1897: </a:t>
            </a:r>
            <a:r>
              <a:rPr lang="bg-BG" sz="2200" dirty="0" err="1">
                <a:latin typeface="Times New Roman"/>
                <a:cs typeface="Times New Roman"/>
              </a:rPr>
              <a:t>Lanciani</a:t>
            </a:r>
            <a:r>
              <a:rPr lang="bg-BG" sz="2200" dirty="0">
                <a:latin typeface="Times New Roman"/>
                <a:cs typeface="Times New Roman"/>
              </a:rPr>
              <a:t>, R., (1897). </a:t>
            </a:r>
            <a:r>
              <a:rPr lang="bg-BG" sz="2200" i="1" dirty="0" err="1">
                <a:latin typeface="Times New Roman"/>
                <a:cs typeface="Times New Roman"/>
              </a:rPr>
              <a:t>The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Ruins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and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Excavations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of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Ancient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Rome</a:t>
            </a:r>
            <a:r>
              <a:rPr lang="bg-BG" sz="2200" dirty="0">
                <a:latin typeface="Times New Roman"/>
                <a:cs typeface="Times New Roman"/>
              </a:rPr>
              <a:t>. Boston: Houghton. </a:t>
            </a:r>
            <a:r>
              <a:rPr lang="bg-BG" sz="2200" dirty="0">
                <a:latin typeface="Times New Roman"/>
                <a:cs typeface="Times New Roman"/>
                <a:hlinkClick r:id="rId2"/>
              </a:rPr>
              <a:t>https://ia600202.us.archive.org/35/items/cu31924028273997/cu31924028273997.pdf</a:t>
            </a:r>
            <a:endParaRPr lang="bg-BG" sz="2200" dirty="0"/>
          </a:p>
          <a:p>
            <a:pPr>
              <a:lnSpc>
                <a:spcPct val="90000"/>
              </a:lnSpc>
            </a:pPr>
            <a:r>
              <a:rPr lang="bg-BG" sz="2200" dirty="0" err="1">
                <a:latin typeface="Times New Roman"/>
                <a:cs typeface="Times New Roman"/>
              </a:rPr>
              <a:t>Лийк</a:t>
            </a:r>
            <a:r>
              <a:rPr lang="bg-BG" sz="2200" dirty="0">
                <a:latin typeface="Times New Roman"/>
                <a:cs typeface="Times New Roman"/>
              </a:rPr>
              <a:t> 1930: </a:t>
            </a:r>
            <a:r>
              <a:rPr lang="bg-BG" sz="2200" dirty="0" err="1">
                <a:latin typeface="Times New Roman"/>
                <a:cs typeface="Times New Roman"/>
              </a:rPr>
              <a:t>Leake</a:t>
            </a:r>
            <a:r>
              <a:rPr lang="bg-BG" sz="2200" dirty="0">
                <a:latin typeface="Times New Roman"/>
                <a:cs typeface="Times New Roman"/>
              </a:rPr>
              <a:t>, </a:t>
            </a:r>
            <a:r>
              <a:rPr lang="bg-BG" sz="2200" dirty="0" err="1">
                <a:latin typeface="Times New Roman"/>
                <a:cs typeface="Times New Roman"/>
              </a:rPr>
              <a:t>Ch</a:t>
            </a:r>
            <a:r>
              <a:rPr lang="bg-BG" sz="2200" dirty="0">
                <a:latin typeface="Times New Roman"/>
                <a:cs typeface="Times New Roman"/>
              </a:rPr>
              <a:t>., (1930). </a:t>
            </a:r>
            <a:r>
              <a:rPr lang="bg-BG" sz="2200" dirty="0" err="1">
                <a:latin typeface="Times New Roman"/>
                <a:cs typeface="Times New Roman"/>
              </a:rPr>
              <a:t>Roman</a:t>
            </a:r>
            <a:r>
              <a:rPr lang="bg-BG" sz="2200" dirty="0">
                <a:latin typeface="Times New Roman"/>
                <a:cs typeface="Times New Roman"/>
              </a:rPr>
              <a:t> </a:t>
            </a:r>
            <a:r>
              <a:rPr lang="bg-BG" sz="2200" dirty="0" err="1">
                <a:latin typeface="Times New Roman"/>
                <a:cs typeface="Times New Roman"/>
              </a:rPr>
              <a:t>Architectural</a:t>
            </a:r>
            <a:r>
              <a:rPr lang="bg-BG" sz="2200" dirty="0">
                <a:latin typeface="Times New Roman"/>
                <a:cs typeface="Times New Roman"/>
              </a:rPr>
              <a:t> </a:t>
            </a:r>
            <a:r>
              <a:rPr lang="bg-BG" sz="2200" dirty="0" err="1">
                <a:latin typeface="Times New Roman"/>
                <a:cs typeface="Times New Roman"/>
              </a:rPr>
              <a:t>Hygiene</a:t>
            </a:r>
            <a:r>
              <a:rPr lang="bg-BG" sz="2200" dirty="0">
                <a:latin typeface="Times New Roman"/>
                <a:cs typeface="Times New Roman"/>
              </a:rPr>
              <a:t>. </a:t>
            </a:r>
            <a:r>
              <a:rPr lang="bg-BG" sz="2200" i="1" dirty="0" err="1">
                <a:latin typeface="Times New Roman"/>
                <a:cs typeface="Times New Roman"/>
              </a:rPr>
              <a:t>Annals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of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Medical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History</a:t>
            </a:r>
            <a:r>
              <a:rPr lang="bg-BG" sz="2200" i="1" dirty="0">
                <a:latin typeface="Times New Roman"/>
                <a:cs typeface="Times New Roman"/>
              </a:rPr>
              <a:t>.</a:t>
            </a:r>
            <a:r>
              <a:rPr lang="bg-BG" sz="2200" dirty="0">
                <a:latin typeface="Times New Roman"/>
                <a:cs typeface="Times New Roman"/>
              </a:rPr>
              <a:t> </a:t>
            </a:r>
            <a:r>
              <a:rPr lang="bg-BG" sz="2200" i="1" dirty="0">
                <a:latin typeface="Times New Roman"/>
                <a:cs typeface="Times New Roman"/>
              </a:rPr>
              <a:t>New </a:t>
            </a:r>
            <a:r>
              <a:rPr lang="bg-BG" sz="2200" i="1" dirty="0" err="1">
                <a:latin typeface="Times New Roman"/>
                <a:cs typeface="Times New Roman"/>
              </a:rPr>
              <a:t>Series</a:t>
            </a:r>
            <a:r>
              <a:rPr lang="bg-BG" sz="2200" dirty="0">
                <a:latin typeface="Times New Roman"/>
                <a:cs typeface="Times New Roman"/>
              </a:rPr>
              <a:t>. </a:t>
            </a:r>
            <a:r>
              <a:rPr lang="bg-BG" sz="2200" dirty="0" err="1">
                <a:latin typeface="Times New Roman"/>
                <a:cs typeface="Times New Roman"/>
              </a:rPr>
              <a:t>Vol</a:t>
            </a:r>
            <a:r>
              <a:rPr lang="bg-BG" sz="2200" dirty="0">
                <a:latin typeface="Times New Roman"/>
                <a:cs typeface="Times New Roman"/>
              </a:rPr>
              <a:t>. II (2), 135-163.</a:t>
            </a:r>
            <a:r>
              <a:rPr lang="bg-BG" sz="2200" dirty="0">
                <a:ea typeface="+mn-lt"/>
                <a:cs typeface="+mn-lt"/>
              </a:rPr>
              <a:t> </a:t>
            </a:r>
            <a:endParaRPr lang="bg-BG" sz="2200" dirty="0">
              <a:latin typeface="Univers Condensed Light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bg-BG" sz="2200" dirty="0">
                <a:latin typeface="Times New Roman"/>
                <a:cs typeface="Times New Roman"/>
                <a:hlinkClick r:id="rId3"/>
              </a:rPr>
              <a:t>https://www.ncbi.nlm.nih.gov/pmc/articles/PMC7945747/pdf/annmedhist148547-0005.pdf</a:t>
            </a:r>
            <a:endParaRPr lang="bg-BG" sz="2200"/>
          </a:p>
          <a:p>
            <a:pPr>
              <a:lnSpc>
                <a:spcPct val="90000"/>
              </a:lnSpc>
            </a:pPr>
            <a:r>
              <a:rPr lang="bg-BG" sz="2200" dirty="0">
                <a:latin typeface="Times New Roman"/>
                <a:cs typeface="Times New Roman"/>
              </a:rPr>
              <a:t>Паркър 2016: </a:t>
            </a:r>
            <a:r>
              <a:rPr lang="bg-BG" sz="2200" dirty="0" err="1">
                <a:latin typeface="Times New Roman"/>
                <a:cs typeface="Times New Roman"/>
              </a:rPr>
              <a:t>Parker</a:t>
            </a:r>
            <a:r>
              <a:rPr lang="bg-BG" sz="2200" dirty="0">
                <a:latin typeface="Times New Roman"/>
                <a:cs typeface="Times New Roman"/>
              </a:rPr>
              <a:t>, </a:t>
            </a:r>
            <a:r>
              <a:rPr lang="bg-BG" sz="2200" dirty="0" err="1">
                <a:latin typeface="Times New Roman"/>
                <a:cs typeface="Times New Roman"/>
              </a:rPr>
              <a:t>St</a:t>
            </a:r>
            <a:r>
              <a:rPr lang="bg-BG" sz="2200" dirty="0">
                <a:latin typeface="Times New Roman"/>
                <a:cs typeface="Times New Roman"/>
              </a:rPr>
              <a:t>., (2016). </a:t>
            </a:r>
            <a:r>
              <a:rPr lang="bg-BG" sz="2200" i="1" dirty="0" err="1">
                <a:latin typeface="Times New Roman"/>
                <a:cs typeface="Times New Roman"/>
              </a:rPr>
              <a:t>Medicine</a:t>
            </a:r>
            <a:r>
              <a:rPr lang="bg-BG" sz="2200" i="1" dirty="0">
                <a:latin typeface="Times New Roman"/>
                <a:cs typeface="Times New Roman"/>
              </a:rPr>
              <a:t> – </a:t>
            </a:r>
            <a:r>
              <a:rPr lang="bg-BG" sz="2200" i="1" dirty="0" err="1">
                <a:latin typeface="Times New Roman"/>
                <a:cs typeface="Times New Roman"/>
              </a:rPr>
              <a:t>the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Definitive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Illustrated</a:t>
            </a:r>
            <a:r>
              <a:rPr lang="bg-BG" sz="2200" i="1" dirty="0">
                <a:latin typeface="Times New Roman"/>
                <a:cs typeface="Times New Roman"/>
              </a:rPr>
              <a:t> </a:t>
            </a:r>
            <a:r>
              <a:rPr lang="bg-BG" sz="2200" i="1" dirty="0" err="1">
                <a:latin typeface="Times New Roman"/>
                <a:cs typeface="Times New Roman"/>
              </a:rPr>
              <a:t>History</a:t>
            </a:r>
            <a:r>
              <a:rPr lang="bg-BG" sz="2200" i="1" dirty="0">
                <a:latin typeface="Times New Roman"/>
                <a:cs typeface="Times New Roman"/>
              </a:rPr>
              <a:t>. </a:t>
            </a:r>
            <a:r>
              <a:rPr lang="bg-BG" sz="2200" dirty="0" err="1">
                <a:latin typeface="Times New Roman"/>
                <a:cs typeface="Times New Roman"/>
              </a:rPr>
              <a:t>London</a:t>
            </a:r>
            <a:r>
              <a:rPr lang="bg-BG" sz="2200" dirty="0">
                <a:latin typeface="Times New Roman"/>
                <a:cs typeface="Times New Roman"/>
              </a:rPr>
              <a:t>: </a:t>
            </a:r>
            <a:r>
              <a:rPr lang="bg-BG" sz="2200" dirty="0" err="1">
                <a:latin typeface="Times New Roman"/>
                <a:cs typeface="Times New Roman"/>
              </a:rPr>
              <a:t>Dorling</a:t>
            </a:r>
            <a:r>
              <a:rPr lang="bg-BG" sz="2200" dirty="0">
                <a:latin typeface="Times New Roman"/>
                <a:cs typeface="Times New Roman"/>
              </a:rPr>
              <a:t> </a:t>
            </a:r>
            <a:r>
              <a:rPr lang="bg-BG" sz="2200" dirty="0" err="1">
                <a:latin typeface="Times New Roman"/>
                <a:cs typeface="Times New Roman"/>
              </a:rPr>
              <a:t>Kinderslley</a:t>
            </a:r>
            <a:r>
              <a:rPr lang="bg-BG" sz="2200" dirty="0">
                <a:latin typeface="Times New Roman"/>
                <a:cs typeface="Times New Roman"/>
              </a:rPr>
              <a:t> Limited.</a:t>
            </a:r>
            <a:endParaRPr lang="bg-BG" sz="2200" dirty="0"/>
          </a:p>
          <a:p>
            <a:pPr>
              <a:lnSpc>
                <a:spcPct val="90000"/>
              </a:lnSpc>
            </a:pPr>
            <a:endParaRPr lang="bg-BG" sz="2200"/>
          </a:p>
        </p:txBody>
      </p:sp>
      <p:pic>
        <p:nvPicPr>
          <p:cNvPr id="24" name="Picture 23" descr="Front steps and columns of a majestic city building">
            <a:extLst>
              <a:ext uri="{FF2B5EF4-FFF2-40B4-BE49-F238E27FC236}">
                <a16:creationId xmlns="" xmlns:a16="http://schemas.microsoft.com/office/drawing/2014/main" id="{26865ECA-1098-1D89-7AB9-D4198FF68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793" r="21705" b="-3"/>
          <a:stretch/>
        </p:blipFill>
        <p:spPr>
          <a:xfrm>
            <a:off x="7613102" y="10"/>
            <a:ext cx="4578898" cy="6857990"/>
          </a:xfrm>
          <a:custGeom>
            <a:avLst/>
            <a:gdLst/>
            <a:ahLst/>
            <a:cxnLst/>
            <a:rect l="l" t="t" r="r" b="b"/>
            <a:pathLst>
              <a:path w="4578898" h="6844352">
                <a:moveTo>
                  <a:pt x="2085784" y="0"/>
                </a:moveTo>
                <a:lnTo>
                  <a:pt x="4578898" y="0"/>
                </a:lnTo>
                <a:lnTo>
                  <a:pt x="4578898" y="6844352"/>
                </a:lnTo>
                <a:lnTo>
                  <a:pt x="0" y="6844352"/>
                </a:lnTo>
                <a:close/>
              </a:path>
            </a:pathLst>
          </a:custGeom>
        </p:spPr>
      </p:pic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3AC671C-E66F-43C5-A66A-C477339DD2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31958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1046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82950D9A-4705-4314-961A-4F88B2CE41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13969F2-ED52-4E5C-B3FC-01E01B8B9F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51EE7F8C-9A0D-7196-EFF8-B6507D86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3"/>
            <a:ext cx="7071536" cy="1738421"/>
          </a:xfrm>
        </p:spPr>
        <p:txBody>
          <a:bodyPr>
            <a:normAutofit/>
          </a:bodyPr>
          <a:lstStyle/>
          <a:p>
            <a:pPr algn="ctr"/>
            <a:r>
              <a:rPr lang="bg-BG" sz="3600" dirty="0"/>
              <a:t>СТАТИИ ОТ ЕЛЕКТРОННИ ЕНЦИКЛОПЕДИИ</a:t>
            </a:r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108B0808-F963-11A8-1299-518A76FD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206255"/>
            <a:ext cx="6571807" cy="4118345"/>
          </a:xfrm>
        </p:spPr>
        <p:txBody>
          <a:bodyPr>
            <a:normAutofit/>
          </a:bodyPr>
          <a:lstStyle/>
          <a:p>
            <a:r>
              <a:rPr lang="bg-BG" i="1">
                <a:latin typeface="Times New Roman"/>
                <a:cs typeface="Times New Roman"/>
              </a:rPr>
              <a:t>Sanitation in Ancient Rome</a:t>
            </a:r>
            <a:r>
              <a:rPr lang="bg-BG">
                <a:latin typeface="Times New Roman"/>
                <a:cs typeface="Times New Roman"/>
              </a:rPr>
              <a:t> – retrieved from: </a:t>
            </a:r>
            <a:endParaRPr lang="bg-BG"/>
          </a:p>
          <a:p>
            <a:r>
              <a:rPr lang="bg-BG">
                <a:latin typeface="Times New Roman"/>
                <a:cs typeface="Times New Roman"/>
                <a:hlinkClick r:id="rId2"/>
              </a:rPr>
              <a:t>https://www.chemeurope.com/en/encyclopedia/Sanitation_in_ancient_Rome.html</a:t>
            </a:r>
            <a:endParaRPr lang="bg-BG"/>
          </a:p>
          <a:p>
            <a:endParaRPr lang="bg-BG"/>
          </a:p>
          <a:p>
            <a:r>
              <a:rPr lang="bg-BG" i="1">
                <a:latin typeface="Times New Roman"/>
                <a:cs typeface="Times New Roman"/>
              </a:rPr>
              <a:t>Urban Water Systems: the Great Sewer of Ancient Rome</a:t>
            </a:r>
            <a:r>
              <a:rPr lang="bg-BG">
                <a:latin typeface="Times New Roman"/>
                <a:cs typeface="Times New Roman"/>
              </a:rPr>
              <a:t> – retrieved from:</a:t>
            </a:r>
            <a:endParaRPr lang="bg-BG" dirty="0"/>
          </a:p>
          <a:p>
            <a:r>
              <a:rPr lang="bg-BG">
                <a:latin typeface="Times New Roman"/>
                <a:cs typeface="Times New Roman"/>
                <a:hlinkClick r:id="rId2"/>
              </a:rPr>
              <a:t>https://www.chemeurope.com/en/encyclopedia/Sanitation_in_ancient_Rome.html</a:t>
            </a:r>
            <a:endParaRPr lang="bg-BG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24" name="Picture 23" descr="The Colosseum">
            <a:extLst>
              <a:ext uri="{FF2B5EF4-FFF2-40B4-BE49-F238E27FC236}">
                <a16:creationId xmlns="" xmlns:a16="http://schemas.microsoft.com/office/drawing/2014/main" id="{344437EB-3A93-D35C-D1D2-5756FEFA7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946" r="36552" b="-3"/>
          <a:stretch/>
        </p:blipFill>
        <p:spPr>
          <a:xfrm>
            <a:off x="7613102" y="10"/>
            <a:ext cx="4578898" cy="6857990"/>
          </a:xfrm>
          <a:custGeom>
            <a:avLst/>
            <a:gdLst/>
            <a:ahLst/>
            <a:cxnLst/>
            <a:rect l="l" t="t" r="r" b="b"/>
            <a:pathLst>
              <a:path w="4578898" h="6844352">
                <a:moveTo>
                  <a:pt x="2085784" y="0"/>
                </a:moveTo>
                <a:lnTo>
                  <a:pt x="4578898" y="0"/>
                </a:lnTo>
                <a:lnTo>
                  <a:pt x="4578898" y="6844352"/>
                </a:lnTo>
                <a:lnTo>
                  <a:pt x="0" y="6844352"/>
                </a:lnTo>
                <a:close/>
              </a:path>
            </a:pathLst>
          </a:custGeom>
        </p:spPr>
      </p:pic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3AC671C-E66F-43C5-A66A-C477339DD2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31958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6332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40">
            <a:extLst>
              <a:ext uri="{FF2B5EF4-FFF2-40B4-BE49-F238E27FC236}">
                <a16:creationId xmlns="" xmlns:a16="http://schemas.microsoft.com/office/drawing/2014/main" id="{4436E0F2-A64B-471E-93C0-8DFE08CC57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42">
            <a:extLst>
              <a:ext uri="{FF2B5EF4-FFF2-40B4-BE49-F238E27FC236}">
                <a16:creationId xmlns="" xmlns:a16="http://schemas.microsoft.com/office/drawing/2014/main" id="{DC1E3AB1-2A8C-4607-9FAE-D8BDB280F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44">
            <a:extLst>
              <a:ext uri="{FF2B5EF4-FFF2-40B4-BE49-F238E27FC236}">
                <a16:creationId xmlns="" xmlns:a16="http://schemas.microsoft.com/office/drawing/2014/main" id="{26D66059-832F-40B6-A35F-F56C8F38A1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46">
            <a:extLst>
              <a:ext uri="{FF2B5EF4-FFF2-40B4-BE49-F238E27FC236}">
                <a16:creationId xmlns="" xmlns:a16="http://schemas.microsoft.com/office/drawing/2014/main" id="{A515E2ED-7EA9-448D-83FA-54C3DF9723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48">
            <a:extLst>
              <a:ext uri="{FF2B5EF4-FFF2-40B4-BE49-F238E27FC236}">
                <a16:creationId xmlns="" xmlns:a16="http://schemas.microsoft.com/office/drawing/2014/main" id="{20595356-EABD-4767-AC9D-EA21FF115E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50">
            <a:extLst>
              <a:ext uri="{FF2B5EF4-FFF2-40B4-BE49-F238E27FC236}">
                <a16:creationId xmlns="" xmlns:a16="http://schemas.microsoft.com/office/drawing/2014/main" id="{28CD9F06-9628-469C-B788-A894E3E08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52">
            <a:extLst>
              <a:ext uri="{FF2B5EF4-FFF2-40B4-BE49-F238E27FC236}">
                <a16:creationId xmlns="" xmlns:a16="http://schemas.microsoft.com/office/drawing/2014/main" id="{8550A431-0B61-421B-B4B7-24C0CFF0F9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3" name="Rectangle 54">
            <a:extLst>
              <a:ext uri="{FF2B5EF4-FFF2-40B4-BE49-F238E27FC236}">
                <a16:creationId xmlns="" xmlns:a16="http://schemas.microsoft.com/office/drawing/2014/main" id="{EA3B6404-C37D-4FE3-8124-9FC5ECE56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56">
            <a:extLst>
              <a:ext uri="{FF2B5EF4-FFF2-40B4-BE49-F238E27FC236}">
                <a16:creationId xmlns="" xmlns:a16="http://schemas.microsoft.com/office/drawing/2014/main" id="{ED61EC8C-9F54-4671-8E82-4AE6101D6C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-8966"/>
            <a:ext cx="8831898" cy="6915241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352617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388125"/>
              <a:gd name="connsiteY0" fmla="*/ 0 h 6863976"/>
              <a:gd name="connsiteX1" fmla="*/ 4388125 w 4388125"/>
              <a:gd name="connsiteY1" fmla="*/ 0 h 6863976"/>
              <a:gd name="connsiteX2" fmla="*/ 3352617 w 4388125"/>
              <a:gd name="connsiteY2" fmla="*/ 6863976 h 6863976"/>
              <a:gd name="connsiteX3" fmla="*/ 0 w 4388125"/>
              <a:gd name="connsiteY3" fmla="*/ 6863976 h 6863976"/>
              <a:gd name="connsiteX4" fmla="*/ 0 w 4388125"/>
              <a:gd name="connsiteY4" fmla="*/ 0 h 6863976"/>
              <a:gd name="connsiteX0" fmla="*/ 0 w 4175838"/>
              <a:gd name="connsiteY0" fmla="*/ 0 h 6863976"/>
              <a:gd name="connsiteX1" fmla="*/ 4175838 w 4175838"/>
              <a:gd name="connsiteY1" fmla="*/ 0 h 6863976"/>
              <a:gd name="connsiteX2" fmla="*/ 3352617 w 4175838"/>
              <a:gd name="connsiteY2" fmla="*/ 6863976 h 6863976"/>
              <a:gd name="connsiteX3" fmla="*/ 0 w 4175838"/>
              <a:gd name="connsiteY3" fmla="*/ 6863976 h 6863976"/>
              <a:gd name="connsiteX4" fmla="*/ 0 w 4175838"/>
              <a:gd name="connsiteY4" fmla="*/ 0 h 686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5838" h="6863976">
                <a:moveTo>
                  <a:pt x="0" y="0"/>
                </a:moveTo>
                <a:lnTo>
                  <a:pt x="4175838" y="0"/>
                </a:lnTo>
                <a:lnTo>
                  <a:pt x="3352617" y="6863976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89BEBDB6-B12E-9790-E162-56BD5F2E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921432"/>
            <a:ext cx="6468558" cy="34522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err="1"/>
              <a:t>Благодаря</a:t>
            </a:r>
            <a:r>
              <a:rPr lang="en-US" sz="6000" b="1" dirty="0"/>
              <a:t> </a:t>
            </a:r>
            <a:r>
              <a:rPr lang="en-US" sz="6000" b="1" err="1"/>
              <a:t>за</a:t>
            </a:r>
            <a:r>
              <a:rPr lang="en-US" sz="6000" b="1" dirty="0"/>
              <a:t> </a:t>
            </a:r>
            <a:r>
              <a:rPr lang="en-US" sz="6000" b="1" err="1"/>
              <a:t>вниманието</a:t>
            </a:r>
            <a:r>
              <a:rPr lang="en-US" sz="6000" b="1" dirty="0"/>
              <a:t>!</a:t>
            </a:r>
          </a:p>
        </p:txBody>
      </p:sp>
      <p:cxnSp>
        <p:nvCxnSpPr>
          <p:cNvPr id="95" name="Straight Connector 58">
            <a:extLst>
              <a:ext uri="{FF2B5EF4-FFF2-40B4-BE49-F238E27FC236}">
                <a16:creationId xmlns="" xmlns:a16="http://schemas.microsoft.com/office/drawing/2014/main" id="{8557940A-71CE-48E1-BD71-2BEF15613C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815263" y="0"/>
            <a:ext cx="214342" cy="685501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артина 3" descr="Thank You Teodor the Cat">
            <a:extLst>
              <a:ext uri="{FF2B5EF4-FFF2-40B4-BE49-F238E27FC236}">
                <a16:creationId xmlns="" xmlns:a16="http://schemas.microsoft.com/office/drawing/2014/main" id="{DE207768-B9B4-C727-E0B0-9DA45457DE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8358" y="1938879"/>
            <a:ext cx="2980242" cy="2980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539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18">
            <a:extLst>
              <a:ext uri="{FF2B5EF4-FFF2-40B4-BE49-F238E27FC236}">
                <a16:creationId xmlns="" xmlns:a16="http://schemas.microsoft.com/office/drawing/2014/main" id="{21FBE127-D2A6-4FA3-A6B9-B8FD1DE4B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597ACEEB-223C-DC44-1AE1-22F6345D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827" y="533400"/>
            <a:ext cx="4545389" cy="1162204"/>
          </a:xfrm>
        </p:spPr>
        <p:txBody>
          <a:bodyPr>
            <a:normAutofit/>
          </a:bodyPr>
          <a:lstStyle/>
          <a:p>
            <a:r>
              <a:rPr lang="bg-BG" b="1" dirty="0"/>
              <a:t>ВЪВЕДЕНИЕ</a:t>
            </a:r>
          </a:p>
        </p:txBody>
      </p:sp>
      <p:cxnSp>
        <p:nvCxnSpPr>
          <p:cNvPr id="60" name="Straight Connector 20">
            <a:extLst>
              <a:ext uri="{FF2B5EF4-FFF2-40B4-BE49-F238E27FC236}">
                <a16:creationId xmlns="" xmlns:a16="http://schemas.microsoft.com/office/drawing/2014/main" id="{DDD9C044-4B08-47CC-852C-B22B09675A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2">
            <a:extLst>
              <a:ext uri="{FF2B5EF4-FFF2-40B4-BE49-F238E27FC236}">
                <a16:creationId xmlns="" xmlns:a16="http://schemas.microsoft.com/office/drawing/2014/main" id="{5033687E-2F83-4E90-B11A-4B998C1540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24">
            <a:extLst>
              <a:ext uri="{FF2B5EF4-FFF2-40B4-BE49-F238E27FC236}">
                <a16:creationId xmlns="" xmlns:a16="http://schemas.microsoft.com/office/drawing/2014/main" id="{D292DBC3-1A72-41ED-8432-D0D64FD631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Контейнер за съдържание 6" descr="Картина, която съдържа карта, текст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BB9FCCE4-60B8-0C42-F6AA-F204B8F8F8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482089"/>
            <a:ext cx="5562600" cy="3893820"/>
          </a:xfrm>
          <a:prstGeom prst="rect">
            <a:avLst/>
          </a:prstGeom>
        </p:spPr>
      </p:pic>
      <p:sp>
        <p:nvSpPr>
          <p:cNvPr id="63" name="Content Placeholder 15">
            <a:extLst>
              <a:ext uri="{FF2B5EF4-FFF2-40B4-BE49-F238E27FC236}">
                <a16:creationId xmlns="" xmlns:a16="http://schemas.microsoft.com/office/drawing/2014/main" id="{2F1240B6-22D3-9476-63AE-0C36F510B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079" y="1885182"/>
            <a:ext cx="4560138" cy="450086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600" dirty="0" err="1">
                <a:latin typeface="Corbel"/>
                <a:cs typeface="Times New Roman"/>
              </a:rPr>
              <a:t>Възход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на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Римската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цивилизация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преди</a:t>
            </a:r>
            <a:r>
              <a:rPr lang="en-US" sz="2600" dirty="0">
                <a:latin typeface="Corbel"/>
                <a:cs typeface="Times New Roman"/>
              </a:rPr>
              <a:t> </a:t>
            </a:r>
            <a:r>
              <a:rPr lang="en-US" sz="2600" dirty="0" err="1">
                <a:latin typeface="Corbel"/>
                <a:cs typeface="Times New Roman"/>
              </a:rPr>
              <a:t>около</a:t>
            </a:r>
            <a:r>
              <a:rPr lang="en-US" sz="2600" dirty="0">
                <a:latin typeface="Corbel"/>
                <a:cs typeface="Times New Roman"/>
              </a:rPr>
              <a:t> 2500 </a:t>
            </a:r>
            <a:r>
              <a:rPr lang="en-US" sz="2600" dirty="0" err="1">
                <a:latin typeface="Corbel"/>
                <a:cs typeface="Times New Roman"/>
              </a:rPr>
              <a:t>години</a:t>
            </a:r>
            <a:r>
              <a:rPr lang="en-US" sz="2600" dirty="0">
                <a:latin typeface="Corbel"/>
                <a:cs typeface="Times New Roman"/>
              </a:rPr>
              <a:t>;</a:t>
            </a:r>
          </a:p>
          <a:p>
            <a:r>
              <a:rPr lang="en-US" sz="2600" err="1">
                <a:latin typeface="Corbel"/>
                <a:cs typeface="Times New Roman"/>
              </a:rPr>
              <a:t>Огромен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err="1">
                <a:latin typeface="Corbel"/>
                <a:cs typeface="Times New Roman"/>
              </a:rPr>
              <a:t>брой</a:t>
            </a:r>
            <a:r>
              <a:rPr lang="en-US" sz="2600" dirty="0">
                <a:latin typeface="Corbel"/>
                <a:cs typeface="Times New Roman"/>
              </a:rPr>
              <a:t> </a:t>
            </a:r>
            <a:r>
              <a:rPr lang="en-US" sz="2600" err="1">
                <a:latin typeface="Corbel"/>
                <a:cs typeface="Times New Roman"/>
              </a:rPr>
              <a:t>артефакти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err="1">
                <a:latin typeface="Corbel"/>
                <a:cs typeface="Times New Roman"/>
              </a:rPr>
              <a:t>за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err="1">
                <a:latin typeface="Corbel"/>
                <a:cs typeface="Times New Roman"/>
              </a:rPr>
              <a:t>живота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err="1">
                <a:latin typeface="Corbel"/>
                <a:cs typeface="Times New Roman"/>
              </a:rPr>
              <a:t>на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err="1">
                <a:latin typeface="Corbel"/>
                <a:cs typeface="Times New Roman"/>
              </a:rPr>
              <a:t>Римляните</a:t>
            </a:r>
            <a:r>
              <a:rPr lang="en-US" sz="2600" dirty="0">
                <a:latin typeface="Corbel"/>
                <a:cs typeface="Times New Roman"/>
              </a:rPr>
              <a:t> в </a:t>
            </a:r>
            <a:r>
              <a:rPr lang="en-US" sz="2600" err="1">
                <a:latin typeface="Corbel"/>
                <a:cs typeface="Times New Roman"/>
              </a:rPr>
              <a:t>здраве</a:t>
            </a:r>
            <a:r>
              <a:rPr lang="en-US" sz="2600" dirty="0">
                <a:latin typeface="Corbel"/>
                <a:cs typeface="Times New Roman"/>
              </a:rPr>
              <a:t> и </a:t>
            </a:r>
            <a:r>
              <a:rPr lang="en-US" sz="2600" err="1">
                <a:latin typeface="Corbel"/>
                <a:cs typeface="Times New Roman"/>
              </a:rPr>
              <a:t>болест</a:t>
            </a:r>
            <a:r>
              <a:rPr lang="en-US" sz="2600" dirty="0">
                <a:latin typeface="Corbel"/>
                <a:cs typeface="Times New Roman"/>
              </a:rPr>
              <a:t>;</a:t>
            </a:r>
          </a:p>
          <a:p>
            <a:r>
              <a:rPr lang="en-US" sz="2600" dirty="0" err="1">
                <a:latin typeface="Corbel"/>
                <a:cs typeface="Times New Roman"/>
              </a:rPr>
              <a:t>Архитектурните</a:t>
            </a:r>
            <a:r>
              <a:rPr lang="en-US" sz="2600" dirty="0">
                <a:latin typeface="Corbel"/>
                <a:cs typeface="Times New Roman"/>
              </a:rPr>
              <a:t> и </a:t>
            </a:r>
            <a:r>
              <a:rPr lang="en-US" sz="2600" dirty="0" err="1">
                <a:latin typeface="Corbel"/>
                <a:cs typeface="Times New Roman"/>
              </a:rPr>
              <a:t>санитарните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им</a:t>
            </a:r>
            <a:r>
              <a:rPr lang="en-US" sz="2600" dirty="0">
                <a:latin typeface="Corbel"/>
                <a:cs typeface="Times New Roman"/>
              </a:rPr>
              <a:t> </a:t>
            </a:r>
            <a:r>
              <a:rPr lang="en-US" sz="2600" dirty="0" err="1">
                <a:latin typeface="Corbel"/>
                <a:cs typeface="Times New Roman"/>
              </a:rPr>
              <a:t>постижения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са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имали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съществен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принос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за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развитието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на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хигиената</a:t>
            </a:r>
            <a:r>
              <a:rPr lang="en-US" sz="2600" dirty="0">
                <a:latin typeface="Corbel"/>
                <a:cs typeface="Times New Roman"/>
              </a:rPr>
              <a:t> и </a:t>
            </a:r>
            <a:r>
              <a:rPr lang="en-US" sz="2600" dirty="0" err="1">
                <a:latin typeface="Corbel"/>
                <a:cs typeface="Times New Roman"/>
              </a:rPr>
              <a:t>здравословния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начин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на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живот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като</a:t>
            </a:r>
            <a:r>
              <a:rPr lang="en-US" sz="2600" dirty="0">
                <a:latin typeface="Corbel"/>
                <a:cs typeface="Times New Roman"/>
              </a:rPr>
              <a:t> </a:t>
            </a:r>
            <a:r>
              <a:rPr lang="en-US" sz="2600" dirty="0" err="1">
                <a:latin typeface="Corbel"/>
                <a:cs typeface="Times New Roman"/>
              </a:rPr>
              <a:t>цяло</a:t>
            </a:r>
            <a:r>
              <a:rPr lang="en-US" sz="2600" dirty="0">
                <a:latin typeface="Corbel"/>
                <a:cs typeface="Times New Roman"/>
              </a:rPr>
              <a:t>;</a:t>
            </a:r>
            <a:endParaRPr lang="en-US" sz="2600">
              <a:latin typeface="Corbel"/>
            </a:endParaRPr>
          </a:p>
        </p:txBody>
      </p:sp>
      <p:cxnSp>
        <p:nvCxnSpPr>
          <p:cNvPr id="64" name="Straight Connector 26">
            <a:extLst>
              <a:ext uri="{FF2B5EF4-FFF2-40B4-BE49-F238E27FC236}">
                <a16:creationId xmlns="" xmlns:a16="http://schemas.microsoft.com/office/drawing/2014/main" id="{99309E4A-5F81-4CAB-B5DB-AB4EB90C71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90772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45">
            <a:extLst>
              <a:ext uri="{FF2B5EF4-FFF2-40B4-BE49-F238E27FC236}">
                <a16:creationId xmlns="" xmlns:a16="http://schemas.microsoft.com/office/drawing/2014/main" id="{8B2BAECB-35E2-4DD9-8B8C-22D215DD0C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онтейнер за съдържание 4" descr="Картина, която съдържа сграда, на открито, небе, Акведукт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C14E35DB-0050-B93B-508A-C541C70988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84" r="40863" b="1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354E448B-5871-6A96-543C-D40EA262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93664"/>
            <a:ext cx="6132605" cy="1221813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/>
              <a:t>САНИТАРНАТА РЕФОРМА В ДРЕВЕН РИМ</a:t>
            </a:r>
            <a:endParaRPr lang="bg-BG" sz="3200" dirty="0"/>
          </a:p>
        </p:txBody>
      </p:sp>
      <p:cxnSp>
        <p:nvCxnSpPr>
          <p:cNvPr id="77" name="Straight Connector 47">
            <a:extLst>
              <a:ext uri="{FF2B5EF4-FFF2-40B4-BE49-F238E27FC236}">
                <a16:creationId xmlns="" xmlns:a16="http://schemas.microsoft.com/office/drawing/2014/main" id="{13AC671C-E66F-43C5-A66A-C477339DD2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ontent Placeholder 42">
            <a:extLst>
              <a:ext uri="{FF2B5EF4-FFF2-40B4-BE49-F238E27FC236}">
                <a16:creationId xmlns="" xmlns:a16="http://schemas.microsoft.com/office/drawing/2014/main" id="{9BBDA574-EB43-FCA1-23D9-0C41BD586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1754222"/>
            <a:ext cx="5487146" cy="47899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Тази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реформа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е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извършена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в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няколко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направления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чрез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пресушаване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блата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и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езера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; </a:t>
            </a:r>
            <a:endParaRPr lang="en-US" sz="2600"/>
          </a:p>
          <a:p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чрез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изграждане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сложна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канализационна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система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;</a:t>
            </a:r>
            <a:endParaRPr lang="en-US" sz="2600"/>
          </a:p>
          <a:p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чрез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изграждане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водоснабдителни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системи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–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акведукти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; </a:t>
            </a:r>
            <a:endParaRPr lang="en-US" sz="2600">
              <a:solidFill>
                <a:srgbClr val="001E2E"/>
              </a:solidFill>
              <a:latin typeface="Univers Condensed Light"/>
              <a:cs typeface="Times New Roman"/>
            </a:endParaRPr>
          </a:p>
          <a:p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чрез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използване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изворна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вода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,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която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заменя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тази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от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замърсените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202124"/>
                </a:solidFill>
                <a:latin typeface="Times New Roman"/>
                <a:cs typeface="Times New Roman"/>
              </a:rPr>
              <a:t>кладенци</a:t>
            </a:r>
            <a:r>
              <a:rPr lang="en-US" sz="2600" dirty="0">
                <a:solidFill>
                  <a:srgbClr val="202124"/>
                </a:solidFill>
                <a:latin typeface="Times New Roman"/>
                <a:cs typeface="Times New Roman"/>
              </a:rPr>
              <a:t>; </a:t>
            </a:r>
            <a:endParaRPr lang="en-US" sz="260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1748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61">
            <a:extLst>
              <a:ext uri="{FF2B5EF4-FFF2-40B4-BE49-F238E27FC236}">
                <a16:creationId xmlns="" xmlns:a16="http://schemas.microsoft.com/office/drawing/2014/main" id="{A817523A-D1A4-4AA1-A06E-3E8AA7B4B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63">
            <a:extLst>
              <a:ext uri="{FF2B5EF4-FFF2-40B4-BE49-F238E27FC236}">
                <a16:creationId xmlns="" xmlns:a16="http://schemas.microsoft.com/office/drawing/2014/main" id="{04E9E526-05D2-4C66-8B99-CB7BC51F32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0C79CC70-FD9F-0EDC-DE03-F062A133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0"/>
            <a:ext cx="6602104" cy="1683871"/>
          </a:xfrm>
        </p:spPr>
        <p:txBody>
          <a:bodyPr>
            <a:normAutofit/>
          </a:bodyPr>
          <a:lstStyle/>
          <a:p>
            <a:pPr algn="ctr"/>
            <a:r>
              <a:rPr lang="bg-BG" sz="3400" b="1" dirty="0">
                <a:ea typeface="+mj-lt"/>
                <a:cs typeface="+mj-lt"/>
              </a:rPr>
              <a:t>САНИТАРНАТА РЕФОРМА В ДРЕВЕН РИМ</a:t>
            </a:r>
            <a:endParaRPr lang="bg-BG" sz="3400"/>
          </a:p>
        </p:txBody>
      </p:sp>
      <p:sp>
        <p:nvSpPr>
          <p:cNvPr id="57" name="Content Placeholder 30">
            <a:extLst>
              <a:ext uri="{FF2B5EF4-FFF2-40B4-BE49-F238E27FC236}">
                <a16:creationId xmlns="" xmlns:a16="http://schemas.microsoft.com/office/drawing/2014/main" id="{3434067D-C125-2F54-C755-551B10F51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176074"/>
            <a:ext cx="5788629" cy="38579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dirty="0" err="1">
                <a:latin typeface="Times New Roman"/>
                <a:cs typeface="Times New Roman"/>
              </a:rPr>
              <a:t>чрез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изграждане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на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множество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пътища</a:t>
            </a:r>
            <a:r>
              <a:rPr lang="en-US" sz="2600" dirty="0">
                <a:latin typeface="Times New Roman"/>
                <a:cs typeface="Times New Roman"/>
              </a:rPr>
              <a:t>; </a:t>
            </a:r>
            <a:endParaRPr lang="en-US" sz="2600" dirty="0"/>
          </a:p>
          <a:p>
            <a:r>
              <a:rPr lang="en-US" sz="2600" dirty="0" err="1">
                <a:latin typeface="Times New Roman"/>
                <a:cs typeface="Times New Roman"/>
              </a:rPr>
              <a:t>чрез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обработка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на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земята</a:t>
            </a:r>
            <a:r>
              <a:rPr lang="en-US" sz="2600" dirty="0">
                <a:latin typeface="Times New Roman"/>
                <a:cs typeface="Times New Roman"/>
              </a:rPr>
              <a:t>; </a:t>
            </a:r>
            <a:endParaRPr lang="en-US" sz="2600" dirty="0"/>
          </a:p>
          <a:p>
            <a:r>
              <a:rPr lang="en-US" sz="2600" dirty="0" err="1">
                <a:latin typeface="Times New Roman"/>
                <a:cs typeface="Times New Roman"/>
              </a:rPr>
              <a:t>чрез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санитарно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инженерство</a:t>
            </a:r>
            <a:r>
              <a:rPr lang="en-US" sz="2600" dirty="0">
                <a:latin typeface="Times New Roman"/>
                <a:cs typeface="Times New Roman"/>
              </a:rPr>
              <a:t>, </a:t>
            </a:r>
            <a:r>
              <a:rPr lang="en-US" sz="2600" dirty="0" err="1">
                <a:latin typeface="Times New Roman"/>
                <a:cs typeface="Times New Roman"/>
              </a:rPr>
              <a:t>използвано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при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строежа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на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жилища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на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хората</a:t>
            </a:r>
            <a:r>
              <a:rPr lang="en-US" sz="2600" dirty="0">
                <a:latin typeface="Times New Roman"/>
                <a:cs typeface="Times New Roman"/>
              </a:rPr>
              <a:t>; </a:t>
            </a:r>
            <a:endParaRPr lang="en-US" sz="2600" dirty="0"/>
          </a:p>
          <a:p>
            <a:r>
              <a:rPr lang="en-US" sz="2600" dirty="0" err="1">
                <a:latin typeface="Times New Roman"/>
                <a:cs typeface="Times New Roman"/>
              </a:rPr>
              <a:t>чрез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въвеждането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на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кремацията</a:t>
            </a:r>
            <a:r>
              <a:rPr lang="en-US" sz="2600" dirty="0">
                <a:latin typeface="Times New Roman"/>
                <a:cs typeface="Times New Roman"/>
              </a:rPr>
              <a:t>; </a:t>
            </a:r>
            <a:endParaRPr lang="en-US" sz="2600" dirty="0"/>
          </a:p>
          <a:p>
            <a:r>
              <a:rPr lang="en-US" sz="2600" dirty="0" err="1">
                <a:latin typeface="Times New Roman"/>
                <a:cs typeface="Times New Roman"/>
              </a:rPr>
              <a:t>чрез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организацията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на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медицинската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помощ</a:t>
            </a:r>
            <a:r>
              <a:rPr lang="en-US" sz="2600" dirty="0">
                <a:latin typeface="Times New Roman"/>
                <a:cs typeface="Times New Roman"/>
              </a:rPr>
              <a:t>.</a:t>
            </a:r>
            <a:endParaRPr lang="en-US" sz="2600" dirty="0"/>
          </a:p>
          <a:p>
            <a:endParaRPr lang="en-US" dirty="0"/>
          </a:p>
        </p:txBody>
      </p:sp>
      <p:pic>
        <p:nvPicPr>
          <p:cNvPr id="27" name="Контейнер за съдържание 26" descr="Картина, която съдържа картина, трева, рисунка, на открито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F66BCA71-78CE-868F-1C09-40739B79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080" r="17742"/>
          <a:stretch/>
        </p:blipFill>
        <p:spPr>
          <a:xfrm>
            <a:off x="7958352" y="-5970"/>
            <a:ext cx="4233648" cy="3434971"/>
          </a:xfrm>
          <a:custGeom>
            <a:avLst/>
            <a:gdLst/>
            <a:ahLst/>
            <a:cxnLst/>
            <a:rect l="l" t="t" r="r" b="b"/>
            <a:pathLst>
              <a:path w="4233648" h="3434971">
                <a:moveTo>
                  <a:pt x="1032308" y="0"/>
                </a:moveTo>
                <a:lnTo>
                  <a:pt x="4233648" y="0"/>
                </a:lnTo>
                <a:lnTo>
                  <a:pt x="4233648" y="3434971"/>
                </a:lnTo>
                <a:lnTo>
                  <a:pt x="0" y="3434971"/>
                </a:lnTo>
                <a:close/>
              </a:path>
            </a:pathLst>
          </a:custGeom>
        </p:spPr>
      </p:pic>
      <p:pic>
        <p:nvPicPr>
          <p:cNvPr id="28" name="Картина 27" descr="Картина, която съдържа къща, сграда, на открито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F4AC13AC-3EEA-4013-23B4-822AF0D0B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86" r="4273" b="1"/>
          <a:stretch/>
        </p:blipFill>
        <p:spPr>
          <a:xfrm>
            <a:off x="6931629" y="3422376"/>
            <a:ext cx="5260371" cy="3527063"/>
          </a:xfrm>
          <a:custGeom>
            <a:avLst/>
            <a:gdLst/>
            <a:ahLst/>
            <a:cxnLst/>
            <a:rect l="l" t="t" r="r" b="b"/>
            <a:pathLst>
              <a:path w="5260371" h="3434971">
                <a:moveTo>
                  <a:pt x="1028714" y="0"/>
                </a:moveTo>
                <a:lnTo>
                  <a:pt x="5260371" y="0"/>
                </a:lnTo>
                <a:lnTo>
                  <a:pt x="5260371" y="3434971"/>
                </a:lnTo>
                <a:lnTo>
                  <a:pt x="0" y="3423010"/>
                </a:lnTo>
                <a:close/>
              </a:path>
            </a:pathLst>
          </a:custGeom>
        </p:spPr>
      </p:pic>
      <p:cxnSp>
        <p:nvCxnSpPr>
          <p:cNvPr id="78" name="Straight Connector 65">
            <a:extLst>
              <a:ext uri="{FF2B5EF4-FFF2-40B4-BE49-F238E27FC236}">
                <a16:creationId xmlns="" xmlns:a16="http://schemas.microsoft.com/office/drawing/2014/main" id="{F3F47F83-8728-4E0D-BDE6-2C09A035C8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895228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4298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="" xmlns:a16="http://schemas.microsoft.com/office/drawing/2014/main" id="{2B78D151-52A1-46B3-8374-570DA802E9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0CA74B2D-5241-6E1C-30E4-D85F16A8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329" y="533401"/>
            <a:ext cx="5688354" cy="1341843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/>
              <a:t>КАНАЛИЗАЦИОННА СИСТЕМА</a:t>
            </a:r>
            <a:endParaRPr lang="bg-BG" sz="3200" dirty="0"/>
          </a:p>
        </p:txBody>
      </p:sp>
      <p:sp>
        <p:nvSpPr>
          <p:cNvPr id="143" name="Rectangle 23">
            <a:extLst>
              <a:ext uri="{FF2B5EF4-FFF2-40B4-BE49-F238E27FC236}">
                <a16:creationId xmlns="" xmlns:a16="http://schemas.microsoft.com/office/drawing/2014/main" id="{6C745475-F6E1-4944-B2F1-A82F3444F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18942"/>
            <a:ext cx="4135478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3105369 w 7480786"/>
              <a:gd name="connsiteY0" fmla="*/ 18674 h 6822053"/>
              <a:gd name="connsiteX1" fmla="*/ 7480786 w 7480786"/>
              <a:gd name="connsiteY1" fmla="*/ 0 h 6822053"/>
              <a:gd name="connsiteX2" fmla="*/ 7480786 w 7480786"/>
              <a:gd name="connsiteY2" fmla="*/ 6822053 h 6822053"/>
              <a:gd name="connsiteX3" fmla="*/ 0 w 7480786"/>
              <a:gd name="connsiteY3" fmla="*/ 6820387 h 6822053"/>
              <a:gd name="connsiteX4" fmla="*/ 3105369 w 7480786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786" h="6822053">
                <a:moveTo>
                  <a:pt x="3105369" y="18674"/>
                </a:moveTo>
                <a:lnTo>
                  <a:pt x="7480786" y="0"/>
                </a:lnTo>
                <a:lnTo>
                  <a:pt x="7480786" y="6822053"/>
                </a:lnTo>
                <a:lnTo>
                  <a:pt x="0" y="6820387"/>
                </a:lnTo>
                <a:lnTo>
                  <a:pt x="3105369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Картина 5" descr="Картина, която съдържа скица, рисунка, изкуство, илюстрация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9D5B08DA-EDD5-8FBD-6A31-D49B4C167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6915" r="-2" b="16191"/>
          <a:stretch/>
        </p:blipFill>
        <p:spPr>
          <a:xfrm>
            <a:off x="782110" y="533400"/>
            <a:ext cx="3756342" cy="2720408"/>
          </a:xfrm>
          <a:prstGeom prst="rect">
            <a:avLst/>
          </a:prstGeom>
        </p:spPr>
      </p:pic>
      <p:cxnSp>
        <p:nvCxnSpPr>
          <p:cNvPr id="145" name="Straight Connector 144">
            <a:extLst>
              <a:ext uri="{FF2B5EF4-FFF2-40B4-BE49-F238E27FC236}">
                <a16:creationId xmlns="" xmlns:a16="http://schemas.microsoft.com/office/drawing/2014/main" id="{E2F61726-9292-4844-9EBF-341051AAFD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4244996"/>
            <a:ext cx="4651744" cy="26130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онтейнер за съдържание 3" descr="Картина, която съдържа рисунка, картина, изкуство, на открито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429C1AE0-AA3B-C80B-5ACF-136E55E70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602" b="2"/>
          <a:stretch/>
        </p:blipFill>
        <p:spPr>
          <a:xfrm>
            <a:off x="597880" y="3604193"/>
            <a:ext cx="4108025" cy="2720408"/>
          </a:xfrm>
          <a:prstGeom prst="rect">
            <a:avLst/>
          </a:prstGeom>
        </p:spPr>
      </p:pic>
      <p:sp>
        <p:nvSpPr>
          <p:cNvPr id="105" name="Content Placeholder 25">
            <a:extLst>
              <a:ext uri="{FF2B5EF4-FFF2-40B4-BE49-F238E27FC236}">
                <a16:creationId xmlns="" xmlns:a16="http://schemas.microsoft.com/office/drawing/2014/main" id="{82BED2D3-567F-6411-9DF7-42158AF1F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445" y="1914770"/>
            <a:ext cx="5697238" cy="4414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latin typeface="Times New Roman"/>
                <a:cs typeface="Times New Roman"/>
              </a:rPr>
              <a:t>Известната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Клоака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Максима</a:t>
            </a:r>
            <a:r>
              <a:rPr lang="en-US" sz="2600" dirty="0">
                <a:latin typeface="Times New Roman"/>
                <a:cs typeface="Times New Roman"/>
              </a:rPr>
              <a:t> е </a:t>
            </a:r>
            <a:r>
              <a:rPr lang="en-US" sz="2600" dirty="0" err="1">
                <a:latin typeface="Times New Roman"/>
                <a:cs typeface="Times New Roman"/>
              </a:rPr>
              <a:t>представлявала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открит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канал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за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отвеждане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на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подпочвени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води</a:t>
            </a:r>
            <a:r>
              <a:rPr lang="en-US" sz="2600" dirty="0">
                <a:latin typeface="Times New Roman"/>
                <a:cs typeface="Times New Roman"/>
              </a:rPr>
              <a:t>. 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Times New Roman"/>
                <a:cs typeface="Times New Roman"/>
              </a:rPr>
              <a:t>Системни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подобрения</a:t>
            </a:r>
            <a:r>
              <a:rPr lang="en-US" sz="2600" dirty="0">
                <a:latin typeface="Times New Roman"/>
                <a:cs typeface="Times New Roman"/>
              </a:rPr>
              <a:t> я </a:t>
            </a:r>
            <a:r>
              <a:rPr lang="en-US" sz="2600" dirty="0" err="1">
                <a:latin typeface="Times New Roman"/>
                <a:cs typeface="Times New Roman"/>
              </a:rPr>
              <a:t>превръщат</a:t>
            </a:r>
            <a:r>
              <a:rPr lang="en-US" sz="2600" dirty="0">
                <a:latin typeface="Times New Roman"/>
                <a:cs typeface="Times New Roman"/>
              </a:rPr>
              <a:t>  в </a:t>
            </a:r>
            <a:r>
              <a:rPr lang="en-US" sz="2600" dirty="0" err="1">
                <a:latin typeface="Times New Roman"/>
                <a:cs typeface="Times New Roman"/>
              </a:rPr>
              <a:t>истински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подземен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канал</a:t>
            </a:r>
            <a:r>
              <a:rPr lang="en-US" sz="2600" dirty="0">
                <a:latin typeface="Times New Roman"/>
                <a:cs typeface="Times New Roman"/>
              </a:rPr>
              <a:t>, </a:t>
            </a:r>
            <a:r>
              <a:rPr lang="en-US" sz="2600" dirty="0" err="1">
                <a:latin typeface="Times New Roman"/>
                <a:cs typeface="Times New Roman"/>
              </a:rPr>
              <a:t>завършен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окончателно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през</a:t>
            </a:r>
            <a:r>
              <a:rPr lang="en-US" sz="2600" dirty="0">
                <a:latin typeface="Times New Roman"/>
                <a:cs typeface="Times New Roman"/>
              </a:rPr>
              <a:t> 2 </a:t>
            </a:r>
            <a:r>
              <a:rPr lang="en-US" sz="2600" dirty="0" err="1">
                <a:latin typeface="Times New Roman"/>
                <a:cs typeface="Times New Roman"/>
              </a:rPr>
              <a:t>век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 err="1">
                <a:latin typeface="Times New Roman"/>
                <a:cs typeface="Times New Roman"/>
              </a:rPr>
              <a:t>пр.н.е</a:t>
            </a:r>
            <a:r>
              <a:rPr lang="en-US" sz="2600" dirty="0">
                <a:latin typeface="Times New Roman"/>
                <a:cs typeface="Times New Roman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600" dirty="0" err="1">
                <a:latin typeface="Times New Roman"/>
                <a:cs typeface="Arial"/>
              </a:rPr>
              <a:t>Този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канал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обслужвал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Римския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форум</a:t>
            </a:r>
            <a:r>
              <a:rPr lang="en-US" sz="2600" dirty="0">
                <a:latin typeface="Times New Roman"/>
                <a:cs typeface="Arial"/>
              </a:rPr>
              <a:t> и </a:t>
            </a:r>
            <a:r>
              <a:rPr lang="en-US" sz="2600" dirty="0" err="1">
                <a:latin typeface="Times New Roman"/>
                <a:cs typeface="Arial"/>
              </a:rPr>
              <a:t>се</a:t>
            </a:r>
            <a:r>
              <a:rPr lang="en-US" sz="2600" dirty="0">
                <a:latin typeface="Times New Roman"/>
                <a:cs typeface="Arial"/>
              </a:rPr>
              <a:t> </a:t>
            </a:r>
            <a:r>
              <a:rPr lang="en-US" sz="2600" dirty="0" err="1">
                <a:latin typeface="Times New Roman"/>
                <a:cs typeface="Arial"/>
              </a:rPr>
              <a:t>изливал</a:t>
            </a:r>
            <a:r>
              <a:rPr lang="en-US" sz="2600" dirty="0">
                <a:latin typeface="Times New Roman"/>
                <a:cs typeface="Arial"/>
              </a:rPr>
              <a:t> в </a:t>
            </a:r>
            <a:r>
              <a:rPr lang="en-US" sz="2600" dirty="0" err="1">
                <a:latin typeface="Times New Roman"/>
                <a:cs typeface="Arial"/>
              </a:rPr>
              <a:t>река</a:t>
            </a:r>
            <a:r>
              <a:rPr lang="en-US" sz="2600" dirty="0">
                <a:latin typeface="Times New Roman"/>
                <a:cs typeface="Arial"/>
              </a:rPr>
              <a:t> </a:t>
            </a:r>
            <a:r>
              <a:rPr lang="en-US" sz="2600" dirty="0" err="1">
                <a:latin typeface="Times New Roman"/>
                <a:cs typeface="Arial"/>
              </a:rPr>
              <a:t>Тибър</a:t>
            </a:r>
            <a:r>
              <a:rPr lang="en-US" sz="2600" dirty="0">
                <a:latin typeface="Times New Roman"/>
                <a:cs typeface="Arial"/>
              </a:rPr>
              <a:t>.</a:t>
            </a:r>
            <a:endParaRPr lang="en-US" sz="2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097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="" xmlns:a16="http://schemas.microsoft.com/office/drawing/2014/main" id="{ED6B5EE9-8CCA-4AEF-A028-6BFFF44087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56E192C9-E835-BB19-8938-21AAC1AC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0"/>
            <a:ext cx="5965466" cy="1212836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/>
              <a:t>КАНАЛИЗАЦИОННА СИСТЕМА</a:t>
            </a:r>
            <a:endParaRPr lang="bg-BG" sz="3200" dirty="0"/>
          </a:p>
        </p:txBody>
      </p: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604A0D0C-F198-4BA1-BF8F-4889553EA1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0" y="5225902"/>
            <a:ext cx="2875207" cy="16320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25">
            <a:extLst>
              <a:ext uri="{FF2B5EF4-FFF2-40B4-BE49-F238E27FC236}">
                <a16:creationId xmlns="" xmlns:a16="http://schemas.microsoft.com/office/drawing/2014/main" id="{DD9E7AF6-16A8-EF2C-1B82-7589A9C1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614523"/>
            <a:ext cx="5965465" cy="369599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Kанализационната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инфраструктура</a:t>
            </a:r>
            <a:r>
              <a:rPr lang="en-US" dirty="0">
                <a:latin typeface="Times New Roman"/>
                <a:cs typeface="Times New Roman"/>
              </a:rPr>
              <a:t> е </a:t>
            </a:r>
            <a:r>
              <a:rPr lang="en-US" err="1">
                <a:latin typeface="Times New Roman"/>
                <a:cs typeface="Times New Roman"/>
              </a:rPr>
              <a:t>минавала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през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града</a:t>
            </a:r>
            <a:r>
              <a:rPr lang="en-US" dirty="0">
                <a:latin typeface="Times New Roman"/>
                <a:cs typeface="Times New Roman"/>
              </a:rPr>
              <a:t> и е </a:t>
            </a:r>
            <a:r>
              <a:rPr lang="en-US" err="1">
                <a:latin typeface="Times New Roman"/>
                <a:cs typeface="Times New Roman"/>
              </a:rPr>
              <a:t>обслужвала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обществени</a:t>
            </a:r>
            <a:r>
              <a:rPr lang="en-US" dirty="0">
                <a:latin typeface="Times New Roman"/>
                <a:cs typeface="Times New Roman"/>
              </a:rPr>
              <a:t> и </a:t>
            </a:r>
            <a:r>
              <a:rPr lang="en-US" err="1">
                <a:latin typeface="Times New Roman"/>
                <a:cs typeface="Times New Roman"/>
              </a:rPr>
              <a:t>някои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частни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тоалетни</a:t>
            </a:r>
            <a:r>
              <a:rPr lang="en-US" dirty="0">
                <a:latin typeface="Times New Roman"/>
                <a:cs typeface="Times New Roman"/>
              </a:rPr>
              <a:t> (</a:t>
            </a:r>
            <a:r>
              <a:rPr lang="en-US" err="1">
                <a:latin typeface="Times New Roman"/>
                <a:cs typeface="Times New Roman"/>
              </a:rPr>
              <a:t>от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латински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i="1" err="1">
                <a:latin typeface="Times New Roman"/>
                <a:cs typeface="Times New Roman"/>
              </a:rPr>
              <a:t>latrina</a:t>
            </a:r>
            <a:r>
              <a:rPr lang="en-US" dirty="0">
                <a:latin typeface="Times New Roman"/>
                <a:cs typeface="Times New Roman"/>
              </a:rPr>
              <a:t>). </a:t>
            </a:r>
            <a:endParaRPr lang="bg-BG"/>
          </a:p>
          <a:p>
            <a:r>
              <a:rPr lang="en-US" err="1">
                <a:solidFill>
                  <a:srgbClr val="202124"/>
                </a:solidFill>
                <a:latin typeface="Times New Roman"/>
                <a:cs typeface="Times New Roman"/>
              </a:rPr>
              <a:t>Tе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err="1">
                <a:solidFill>
                  <a:srgbClr val="202124"/>
                </a:solidFill>
                <a:latin typeface="Times New Roman"/>
                <a:cs typeface="Times New Roman"/>
              </a:rPr>
              <a:t>се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err="1">
                <a:solidFill>
                  <a:srgbClr val="202124"/>
                </a:solidFill>
                <a:latin typeface="Times New Roman"/>
                <a:cs typeface="Times New Roman"/>
              </a:rPr>
              <a:t>превърнали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и в </a:t>
            </a:r>
            <a:r>
              <a:rPr lang="en-US" err="1">
                <a:solidFill>
                  <a:srgbClr val="202124"/>
                </a:solidFill>
                <a:latin typeface="Times New Roman"/>
                <a:cs typeface="Times New Roman"/>
              </a:rPr>
              <a:t>места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err="1">
                <a:solidFill>
                  <a:srgbClr val="202124"/>
                </a:solidFill>
                <a:latin typeface="Times New Roman"/>
                <a:cs typeface="Times New Roman"/>
              </a:rPr>
              <a:t>за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err="1">
                <a:solidFill>
                  <a:srgbClr val="202124"/>
                </a:solidFill>
                <a:latin typeface="Times New Roman"/>
                <a:cs typeface="Times New Roman"/>
              </a:rPr>
              <a:t>социализация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Отпадните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 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води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 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от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обществените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бани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терми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  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се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„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рециклирали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“ и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се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използвали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в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част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от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канализацията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 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под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тоалетните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която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играела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ролята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на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система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за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струйно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Times New Roman"/>
                <a:cs typeface="Times New Roman"/>
              </a:rPr>
              <a:t>промиване</a:t>
            </a:r>
            <a:r>
              <a:rPr lang="en-US" dirty="0">
                <a:solidFill>
                  <a:srgbClr val="202124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Картина 5" descr="Картина, която съдържа вода, Терми, сграда, на закрито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6C85AF5A-BFA1-2810-DF9B-44E985B21D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4978"/>
          <a:stretch/>
        </p:blipFill>
        <p:spPr>
          <a:xfrm>
            <a:off x="7792278" y="-27468"/>
            <a:ext cx="4399722" cy="3467100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BA522AE4-6241-48C6-8428-0F59C80E33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1" y="5970181"/>
            <a:ext cx="7337101" cy="8878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онтейнер за съдържание 3" descr="Картина, която съдържа мъж, на закрито, човек, хор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FC480A07-1612-751F-1C33-7CBC0482D9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660" r="16689" b="-1"/>
          <a:stretch/>
        </p:blipFill>
        <p:spPr>
          <a:xfrm>
            <a:off x="7792279" y="3418921"/>
            <a:ext cx="4399722" cy="346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642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26">
            <a:extLst>
              <a:ext uri="{FF2B5EF4-FFF2-40B4-BE49-F238E27FC236}">
                <a16:creationId xmlns="" xmlns:a16="http://schemas.microsoft.com/office/drawing/2014/main" id="{8B2BAECB-35E2-4DD9-8B8C-22D215DD0C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 descr="Картина, която съдържа на открито, трева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66944BEA-2BFA-2807-58BC-DCC65403BC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667" r="13540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A558257A-B075-4BCC-EFEA-6244ACF6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92414"/>
            <a:ext cx="6132605" cy="1246810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/>
              <a:t>Канализационна система</a:t>
            </a:r>
            <a:endParaRPr lang="bg-BG"/>
          </a:p>
        </p:txBody>
      </p:sp>
      <p:cxnSp>
        <p:nvCxnSpPr>
          <p:cNvPr id="49" name="Straight Connector 28">
            <a:extLst>
              <a:ext uri="{FF2B5EF4-FFF2-40B4-BE49-F238E27FC236}">
                <a16:creationId xmlns="" xmlns:a16="http://schemas.microsoft.com/office/drawing/2014/main" id="{13AC671C-E66F-43C5-A66A-C477339DD2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241DA11F-7699-543E-1B4E-3802E0353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1874417"/>
            <a:ext cx="5487146" cy="445018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bg-BG" dirty="0">
                <a:latin typeface="Times New Roman"/>
                <a:cs typeface="Times New Roman"/>
              </a:rPr>
              <a:t>Система от 30 акведукта осигурявала на жителите на Рим вода с различно качество.</a:t>
            </a:r>
          </a:p>
          <a:p>
            <a:pPr>
              <a:lnSpc>
                <a:spcPct val="90000"/>
              </a:lnSpc>
            </a:pPr>
            <a:r>
              <a:rPr lang="bg-BG" dirty="0">
                <a:latin typeface="Times New Roman"/>
                <a:cs typeface="Times New Roman"/>
              </a:rPr>
              <a:t>Римляните са първите, които са „запечатали” канализационната мрежа в бетон, за да издържа на голямо налягане.</a:t>
            </a:r>
          </a:p>
          <a:p>
            <a:pPr>
              <a:lnSpc>
                <a:spcPct val="90000"/>
              </a:lnSpc>
            </a:pPr>
            <a:r>
              <a:rPr lang="bg-BG" dirty="0">
                <a:latin typeface="Times New Roman"/>
                <a:cs typeface="Times New Roman"/>
              </a:rPr>
              <a:t>Според някои учени римляните използвали активен въглен в канализацията.</a:t>
            </a:r>
          </a:p>
          <a:p>
            <a:pPr>
              <a:lnSpc>
                <a:spcPct val="90000"/>
              </a:lnSpc>
            </a:pPr>
            <a:r>
              <a:rPr lang="bg-BG" dirty="0">
                <a:latin typeface="Times New Roman"/>
                <a:cs typeface="Times New Roman"/>
              </a:rPr>
              <a:t>Така </a:t>
            </a:r>
            <a:r>
              <a:rPr lang="bg-BG" dirty="0" err="1">
                <a:latin typeface="Times New Roman"/>
                <a:cs typeface="Times New Roman"/>
              </a:rPr>
              <a:t>контрлирали</a:t>
            </a:r>
            <a:r>
              <a:rPr lang="bg-BG" dirty="0">
                <a:latin typeface="Times New Roman"/>
                <a:cs typeface="Times New Roman"/>
              </a:rPr>
              <a:t> неприятните миризми от тоалетни, помийни ями и отводнителни канали. </a:t>
            </a:r>
          </a:p>
        </p:txBody>
      </p:sp>
    </p:spTree>
    <p:extLst>
      <p:ext uri="{BB962C8B-B14F-4D97-AF65-F5344CB8AC3E}">
        <p14:creationId xmlns="" xmlns:p14="http://schemas.microsoft.com/office/powerpoint/2010/main" val="2955761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="" xmlns:a16="http://schemas.microsoft.com/office/drawing/2014/main" id="{22171661-0838-4942-A149-8C1B789266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3">
            <a:extLst>
              <a:ext uri="{FF2B5EF4-FFF2-40B4-BE49-F238E27FC236}">
                <a16:creationId xmlns="" xmlns:a16="http://schemas.microsoft.com/office/drawing/2014/main" id="{5C569A89-4BBD-4E62-9A37-D553FBF9F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91895" y="-11953"/>
            <a:ext cx="8600105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985167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985167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985167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98516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65383ADD-4FBD-73DD-B231-05133BB3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95443"/>
            <a:ext cx="5551668" cy="1647057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/>
              <a:t>КАНАЛИЗАЦИОННА СИСТЕМА</a:t>
            </a:r>
            <a:endParaRPr lang="bg-BG" sz="3600" dirty="0"/>
          </a:p>
        </p:txBody>
      </p:sp>
      <p:cxnSp>
        <p:nvCxnSpPr>
          <p:cNvPr id="17" name="Straight Connector 12">
            <a:extLst>
              <a:ext uri="{FF2B5EF4-FFF2-40B4-BE49-F238E27FC236}">
                <a16:creationId xmlns="" xmlns:a16="http://schemas.microsoft.com/office/drawing/2014/main" id="{BB04A404-AF1E-4EC9-AF7D-46C68BFCEB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2890239" y="1"/>
            <a:ext cx="2499667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Картина 3" descr="Картина, която съдържа на открито, небе, дърво, растение&#10;&#10;Описанието е генерирано автоматично">
            <a:extLst>
              <a:ext uri="{FF2B5EF4-FFF2-40B4-BE49-F238E27FC236}">
                <a16:creationId xmlns="" xmlns:a16="http://schemas.microsoft.com/office/drawing/2014/main" id="{5A2BAEA1-9BA4-D3B6-9122-678EBCD102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572476"/>
            <a:ext cx="4967288" cy="3713047"/>
          </a:xfrm>
          <a:prstGeom prst="rect">
            <a:avLst/>
          </a:pr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44034EC1-AC5A-078B-4153-ACCC378D6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26516"/>
            <a:ext cx="5310188" cy="40980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z="2600" dirty="0">
                <a:latin typeface="Times New Roman"/>
                <a:cs typeface="Times New Roman"/>
              </a:rPr>
              <a:t>Самото изграждане на канализационната система, съчетано с огромния излишък от вода и използвания вертикален дренаж, за да я поддържа незамърсена, остава един вечен символ (част от канализацията все още се използва) на хигиенните умения и познания на римските архитекти и инженери.</a:t>
            </a:r>
            <a:endParaRPr lang="bg-BG" sz="2600" dirty="0"/>
          </a:p>
        </p:txBody>
      </p:sp>
    </p:spTree>
    <p:extLst>
      <p:ext uri="{BB962C8B-B14F-4D97-AF65-F5344CB8AC3E}">
        <p14:creationId xmlns="" xmlns:p14="http://schemas.microsoft.com/office/powerpoint/2010/main" val="56614692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Custom</PresentationFormat>
  <Paragraphs>88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AngleLinesVTI</vt:lpstr>
      <vt:lpstr>Аспекти на градската хигиена в древен Рим, разгледани в контекста на някои архитектурни и санитарни решения </vt:lpstr>
      <vt:lpstr>СЪДЪРЖАНИЕ</vt:lpstr>
      <vt:lpstr>ВЪВЕДЕНИЕ</vt:lpstr>
      <vt:lpstr>САНИТАРНАТА РЕФОРМА В ДРЕВЕН РИМ</vt:lpstr>
      <vt:lpstr>САНИТАРНАТА РЕФОРМА В ДРЕВЕН РИМ</vt:lpstr>
      <vt:lpstr>КАНАЛИЗАЦИОННА СИСТЕМА</vt:lpstr>
      <vt:lpstr>КАНАЛИЗАЦИОННА СИСТЕМА</vt:lpstr>
      <vt:lpstr>Канализационна система</vt:lpstr>
      <vt:lpstr>КАНАЛИЗАЦИОННА СИСТЕМА</vt:lpstr>
      <vt:lpstr>МАРК ВИТРУВИЙ ПОЛИОН   (Древноримски  писател, архитект и инженер)</vt:lpstr>
      <vt:lpstr>МАРК ВИТРУВИЙ</vt:lpstr>
      <vt:lpstr>МАРК ВИТРУВИЙ</vt:lpstr>
      <vt:lpstr>МАРК ВИТРУВИЙ</vt:lpstr>
      <vt:lpstr>МАРК ВИТРУВИЙ</vt:lpstr>
      <vt:lpstr>МАРК ВИТРУВИЙ</vt:lpstr>
      <vt:lpstr>МАРК ВИТРУВИЙ</vt:lpstr>
      <vt:lpstr>заключение</vt:lpstr>
      <vt:lpstr>ЗАКЛЮЧЕНИЕ</vt:lpstr>
      <vt:lpstr>ИЗПОЛЗВАНА ЛИТЕРАТУРА</vt:lpstr>
      <vt:lpstr>ИЗПОЛЗВАНА ЛИТЕРАТУРА</vt:lpstr>
      <vt:lpstr>СТАТИИ ОТ ЕЛЕКТРОННИ ЕНЦИКЛОПЕДИИ</vt:lpstr>
      <vt:lpstr>Благодаря за вниманието!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/>
  <cp:lastModifiedBy/>
  <cp:revision>789</cp:revision>
  <dcterms:created xsi:type="dcterms:W3CDTF">2012-08-15T19:42:41Z</dcterms:created>
  <dcterms:modified xsi:type="dcterms:W3CDTF">2024-05-13T08:00:32Z</dcterms:modified>
</cp:coreProperties>
</file>