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a00339cc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da00339cc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da00339cc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da00339cc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f5507f128d8a6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f5507f128d8a6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a00339cc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da00339cc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a00339cc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a00339cc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f5507f128d8a6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f5507f128d8a6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db9cbd24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ddb9cbd24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f5507f128d8a6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f5507f128d8a6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a00339cc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da00339cc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db9cbd24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ddb9cbd24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2.jpg"/><Relationship Id="rId5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5.jp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7.jpg"/><Relationship Id="rId5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1905350"/>
            <a:ext cx="9144000" cy="899400"/>
          </a:xfrm>
          <a:prstGeom prst="rect">
            <a:avLst/>
          </a:prstGeom>
          <a:gradFill>
            <a:gsLst>
              <a:gs pos="0">
                <a:srgbClr val="F48108"/>
              </a:gs>
              <a:gs pos="57000">
                <a:srgbClr val="B45F06"/>
              </a:gs>
              <a:gs pos="100000">
                <a:srgbClr val="703D08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lt1"/>
                </a:solidFill>
              </a:rPr>
              <a:t>Кадуцеят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0" y="4703275"/>
            <a:ext cx="91440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>
                <a:solidFill>
                  <a:schemeClr val="dk1"/>
                </a:solidFill>
              </a:rPr>
              <a:t>Изготвила: Жулина Сарандева, курс I, група 23, факултетен номер 40272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0" y="445025"/>
            <a:ext cx="8384700" cy="608700"/>
          </a:xfrm>
          <a:prstGeom prst="rect">
            <a:avLst/>
          </a:prstGeom>
          <a:gradFill>
            <a:gsLst>
              <a:gs pos="0">
                <a:srgbClr val="F48108"/>
              </a:gs>
              <a:gs pos="100000">
                <a:srgbClr val="B45F06"/>
              </a:gs>
              <a:gs pos="100000">
                <a:srgbClr val="703D08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Факти за Кадуцея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293300"/>
            <a:ext cx="3910200" cy="34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dk1"/>
                </a:solidFill>
              </a:rPr>
              <a:t>Змиите се пресичат в седем точки, които отговарят на седемте чакри.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dk1"/>
                </a:solidFill>
              </a:rPr>
              <a:t>Също така змиите са отъждествявани с молекула ДНК.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bg">
                <a:solidFill>
                  <a:schemeClr val="dk1"/>
                </a:solidFill>
              </a:rPr>
              <a:t>Сферата на върха на кадуцея също бива изобразявана като шишарка, която е символ на епифизата. Епифизата в някои случаи се разглежда като “третото око”.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3675" y="3244979"/>
            <a:ext cx="2470324" cy="190214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3680" y="0"/>
            <a:ext cx="2470331" cy="28765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4300" y="1567025"/>
            <a:ext cx="2146980" cy="286264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0" y="2218125"/>
            <a:ext cx="9144000" cy="1049400"/>
          </a:xfrm>
          <a:prstGeom prst="rect">
            <a:avLst/>
          </a:prstGeom>
          <a:gradFill>
            <a:gsLst>
              <a:gs pos="0">
                <a:srgbClr val="F48108"/>
              </a:gs>
              <a:gs pos="57000">
                <a:srgbClr val="B45F06"/>
              </a:gs>
              <a:gs pos="100000">
                <a:srgbClr val="703D08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68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5200">
                <a:solidFill>
                  <a:schemeClr val="lt1"/>
                </a:solidFill>
              </a:rPr>
              <a:t>Благодаря за вниманието!</a:t>
            </a:r>
            <a:endParaRPr sz="52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0" y="228325"/>
            <a:ext cx="9144000" cy="620400"/>
          </a:xfrm>
          <a:prstGeom prst="rect">
            <a:avLst/>
          </a:prstGeom>
          <a:gradFill>
            <a:gsLst>
              <a:gs pos="0">
                <a:srgbClr val="F48108"/>
              </a:gs>
              <a:gs pos="100000">
                <a:srgbClr val="B45F06"/>
              </a:gs>
              <a:gs pos="100000">
                <a:srgbClr val="703D08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Кадуцей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076775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dk1"/>
                </a:solidFill>
              </a:rPr>
              <a:t>Кадуцеят представлява къс жезъл, около който се увиват две змии. На върха му е разположена сфера, а от двете му страни - крила. Кадуцеят е наричан още Меркуриев или Хермесов жезъл. Той е древен символ, гравиран върху вазата на цар Гудеа от Лагаш 2600 години пр. н.е.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11418" l="0" r="0" t="0"/>
          <a:stretch/>
        </p:blipFill>
        <p:spPr>
          <a:xfrm>
            <a:off x="3642488" y="2496063"/>
            <a:ext cx="1877700" cy="24950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13446" l="0" r="0" t="19886"/>
          <a:stretch/>
        </p:blipFill>
        <p:spPr>
          <a:xfrm>
            <a:off x="6278875" y="2571750"/>
            <a:ext cx="2419351" cy="24193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450" y="2571750"/>
            <a:ext cx="2419350" cy="24193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0" y="228100"/>
            <a:ext cx="9144000" cy="631800"/>
          </a:xfrm>
          <a:prstGeom prst="rect">
            <a:avLst/>
          </a:prstGeom>
          <a:gradFill>
            <a:gsLst>
              <a:gs pos="0">
                <a:srgbClr val="F48108"/>
              </a:gs>
              <a:gs pos="100000">
                <a:srgbClr val="B45F06"/>
              </a:gs>
              <a:gs pos="100000">
                <a:srgbClr val="703D08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Митът за кадуцея 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042375"/>
            <a:ext cx="4902600" cy="3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bg">
                <a:solidFill>
                  <a:schemeClr val="dk1"/>
                </a:solidFill>
              </a:rPr>
              <a:t>Има различни версии на мита за кадуцея. В една от тях Хермес получава жезъла от Аполон, който е бог на лечението, и така кадуцеят става символ на медицината. В друга версия той наследява от Зевс жезъл, преплетен с две бели панделки. По-късно панделките са заменени със змии. Третият  разказва как Хермес използвал пръта, за да раздели две борещи се змии, които след това се увиват около него и остават там в балансирана хармония.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9224" l="0" r="0" t="10286"/>
          <a:stretch/>
        </p:blipFill>
        <p:spPr>
          <a:xfrm>
            <a:off x="6981925" y="91225"/>
            <a:ext cx="1951575" cy="286969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2750" y="2052825"/>
            <a:ext cx="2143307" cy="286970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0" y="273950"/>
            <a:ext cx="7791600" cy="597300"/>
          </a:xfrm>
          <a:prstGeom prst="rect">
            <a:avLst/>
          </a:prstGeom>
          <a:gradFill>
            <a:gsLst>
              <a:gs pos="0">
                <a:srgbClr val="F48108"/>
              </a:gs>
              <a:gs pos="100000">
                <a:srgbClr val="B45F06"/>
              </a:gs>
              <a:gs pos="100000">
                <a:srgbClr val="703D08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Символика на кадуцея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16659" l="0" r="0" t="0"/>
          <a:stretch/>
        </p:blipFill>
        <p:spPr>
          <a:xfrm>
            <a:off x="7245650" y="0"/>
            <a:ext cx="1898347" cy="19683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005900"/>
            <a:ext cx="5005200" cy="39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chemeClr val="dk1"/>
                </a:solidFill>
              </a:rPr>
              <a:t>Жезълът символизира </a:t>
            </a:r>
            <a:r>
              <a:rPr lang="bg">
                <a:solidFill>
                  <a:schemeClr val="dk1"/>
                </a:solidFill>
              </a:rPr>
              <a:t>оста</a:t>
            </a:r>
            <a:r>
              <a:rPr lang="bg">
                <a:solidFill>
                  <a:schemeClr val="dk1"/>
                </a:solidFill>
              </a:rPr>
              <a:t> на света, змиите - духа и материята, а сферата на върха на жезъла - слънцето. Змиите и крилата от своя страна са в опозиция - крилата са символ на небесните/слънчеви богове, а змиите на лунните богове. Смята се, че кадуцеят олицетворява доброто и злото, живота и </a:t>
            </a:r>
            <a:r>
              <a:rPr lang="bg">
                <a:solidFill>
                  <a:schemeClr val="dk1"/>
                </a:solidFill>
              </a:rPr>
              <a:t>смъртта. Той е възприет като медицински символ през Втората световна война, когато лекарите искат примирие от своите противници, за да приберат ранените от бойното поле.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9850" y="1286425"/>
            <a:ext cx="2307425" cy="2695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5753" y="2959150"/>
            <a:ext cx="1638251" cy="218435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0" y="251150"/>
            <a:ext cx="9144000" cy="572700"/>
          </a:xfrm>
          <a:prstGeom prst="rect">
            <a:avLst/>
          </a:prstGeom>
          <a:gradFill>
            <a:gsLst>
              <a:gs pos="0">
                <a:srgbClr val="F48108"/>
              </a:gs>
              <a:gs pos="100000">
                <a:srgbClr val="B45F06"/>
              </a:gs>
              <a:gs pos="100000">
                <a:srgbClr val="703D08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Змиите върху Кадуцея 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996775"/>
            <a:ext cx="5039400" cy="38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bg">
                <a:solidFill>
                  <a:schemeClr val="dk1"/>
                </a:solidFill>
              </a:rPr>
              <a:t>Те са симетрично разположени и се увиват в противоположни посоки, образувайки числото 8.  Начинът им на увиване е символ на баланса. Създава се равновесие между два противоположни аспекта - ляво и дясно, ден и нощ, слънце и луна, духа и материята. Змията има двоен смисъл, съответно един благодатен и един разрушителен. Спиралата, която двете животни сключват показва поляритета на космическите сили. Също така те са символ на мъжкото и женското на</a:t>
            </a:r>
            <a:r>
              <a:rPr lang="bg">
                <a:solidFill>
                  <a:schemeClr val="dk1"/>
                </a:solidFill>
              </a:rPr>
              <a:t>чало.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549" y="916925"/>
            <a:ext cx="2930875" cy="21493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6788" y="2902950"/>
            <a:ext cx="2149300" cy="21493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00300" y="229875"/>
            <a:ext cx="5028000" cy="26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">
                <a:solidFill>
                  <a:schemeClr val="dk1"/>
                </a:solidFill>
              </a:rPr>
              <a:t>Във връзка с алхимията змиите се разглеждат като живак и сяра. Гърците смятали змиите за свещени животни и ги използвали в различни лечебни ритуали, което потвърждава значението на кадуцея като символ в медицината. Те вярвали, че змийската отрова е лековита. 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7812" y="2741250"/>
            <a:ext cx="1990624" cy="22699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4774" y="229863"/>
            <a:ext cx="3418825" cy="46837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5">
            <a:alphaModFix/>
          </a:blip>
          <a:srcRect b="16230" l="15993" r="14527" t="14675"/>
          <a:stretch/>
        </p:blipFill>
        <p:spPr>
          <a:xfrm>
            <a:off x="378625" y="2855500"/>
            <a:ext cx="2052825" cy="20414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0" y="216925"/>
            <a:ext cx="9144000" cy="631500"/>
          </a:xfrm>
          <a:prstGeom prst="rect">
            <a:avLst/>
          </a:prstGeom>
          <a:gradFill>
            <a:gsLst>
              <a:gs pos="0">
                <a:srgbClr val="F48108"/>
              </a:gs>
              <a:gs pos="100000">
                <a:srgbClr val="B45F06"/>
              </a:gs>
              <a:gs pos="100000">
                <a:srgbClr val="703D08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Крилата върху Кадуцея 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501900" y="1293300"/>
            <a:ext cx="40701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bg">
                <a:solidFill>
                  <a:schemeClr val="dk1"/>
                </a:solidFill>
              </a:rPr>
              <a:t>Според някои крилата на Кадуцея </a:t>
            </a:r>
            <a:r>
              <a:rPr lang="bg">
                <a:solidFill>
                  <a:schemeClr val="dk1"/>
                </a:solidFill>
              </a:rPr>
              <a:t>въплъщават</a:t>
            </a:r>
            <a:r>
              <a:rPr lang="bg">
                <a:solidFill>
                  <a:schemeClr val="dk1"/>
                </a:solidFill>
              </a:rPr>
              <a:t>  усърдието и времето. Също така символизират способността да се преминават всякакви граници (според една от интерпретациите е олицетворение на духа). </a:t>
            </a:r>
            <a:r>
              <a:rPr lang="bg">
                <a:solidFill>
                  <a:schemeClr val="dk1"/>
                </a:solidFill>
              </a:rPr>
              <a:t>Крилата на кадуцея се приемат като разширено възприятие на реалността, частен случай на което е полетът.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750" y="1116300"/>
            <a:ext cx="3080925" cy="38298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0" y="228325"/>
            <a:ext cx="9144000" cy="642900"/>
          </a:xfrm>
          <a:prstGeom prst="rect">
            <a:avLst/>
          </a:prstGeom>
          <a:gradFill>
            <a:gsLst>
              <a:gs pos="0">
                <a:srgbClr val="F48108"/>
              </a:gs>
              <a:gs pos="100000">
                <a:srgbClr val="B45F06"/>
              </a:gs>
              <a:gs pos="100000">
                <a:srgbClr val="703D08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Кадуцеят в езотериката 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231850" y="1245000"/>
            <a:ext cx="3693600" cy="33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">
                <a:solidFill>
                  <a:schemeClr val="dk1"/>
                </a:solidFill>
              </a:rPr>
              <a:t>З</a:t>
            </a:r>
            <a:r>
              <a:rPr lang="bg">
                <a:solidFill>
                  <a:schemeClr val="dk1"/>
                </a:solidFill>
              </a:rPr>
              <a:t>миите на кадуцея </a:t>
            </a:r>
            <a:r>
              <a:rPr lang="bg">
                <a:solidFill>
                  <a:schemeClr val="dk1"/>
                </a:solidFill>
              </a:rPr>
              <a:t>се приемат като</a:t>
            </a:r>
            <a:r>
              <a:rPr lang="bg">
                <a:solidFill>
                  <a:schemeClr val="dk1"/>
                </a:solidFill>
              </a:rPr>
              <a:t> символ на периферната нервна система – симпатиковата влияе върху изхвърлянето на възбуждащи хормони, парасимпатиковата влияе на изхвърлянето на спиращи хормони. В езотериката това са Пингала </a:t>
            </a:r>
            <a:r>
              <a:rPr lang="bg">
                <a:solidFill>
                  <a:schemeClr val="dk1"/>
                </a:solidFill>
              </a:rPr>
              <a:t>(слънчева, ян) </a:t>
            </a:r>
            <a:r>
              <a:rPr lang="bg">
                <a:solidFill>
                  <a:schemeClr val="dk1"/>
                </a:solidFill>
              </a:rPr>
              <a:t>и Ида (лунна, ин).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1513" y="1564876"/>
            <a:ext cx="2660549" cy="266054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2" name="Google Shape;112;p20"/>
          <p:cNvPicPr preferRelativeResize="0"/>
          <p:nvPr/>
        </p:nvPicPr>
        <p:blipFill rotWithShape="1">
          <a:blip r:embed="rId4">
            <a:alphaModFix/>
          </a:blip>
          <a:srcRect b="3288" l="0" r="0" t="0"/>
          <a:stretch/>
        </p:blipFill>
        <p:spPr>
          <a:xfrm>
            <a:off x="6998328" y="1245000"/>
            <a:ext cx="1989546" cy="33003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460750"/>
            <a:ext cx="3784800" cy="4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">
                <a:solidFill>
                  <a:schemeClr val="dk1"/>
                </a:solidFill>
              </a:rPr>
              <a:t>Жезълът е централната нервна система или още наричана Сушумна. Това е централният канал, който се открива при равновесие между възбуждането и спирането.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">
                <a:solidFill>
                  <a:schemeClr val="dk1"/>
                </a:solidFill>
              </a:rPr>
              <a:t>Кръгът върху оста е мозъчният ствол, лимбичната система, където при отворен централен канал се доставят определени вещества по централния лимфен канал в гръбначния стълб.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b="20660" l="10081" r="10097" t="0"/>
          <a:stretch/>
        </p:blipFill>
        <p:spPr>
          <a:xfrm>
            <a:off x="4345175" y="175648"/>
            <a:ext cx="2987751" cy="2969774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3100" y="1974775"/>
            <a:ext cx="2550068" cy="29697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