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1"/>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87"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5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52" d="100"/>
          <a:sy n="152" d="100"/>
        </p:scale>
        <p:origin x="480" y="184"/>
      </p:cViewPr>
      <p:guideLst>
        <p:guide orient="horz" pos="165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a299cb5fe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a299cb5f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a299cb5fe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a299cb5f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b60c36b6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b60c36b6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b60c36b6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b60c36b6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b60c36b6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0b60c36b6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b60c36b68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b60c36b6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88b89560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88b8956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b60c36b68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b60c36b6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b60c36b68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b60c36b68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b60c36b68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b60c36b68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a299cb5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a299cb5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b60c36b68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b60c36b68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b60c36b68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b60c36b68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0b60c36b68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0b60c36b68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0b60c36b68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0b60c36b6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b60c36b68_3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b60c36b68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0b60c36b68_3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0b60c36b68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b60c36b68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b60c36b68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b60c36b68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b60c36b68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b60c36b68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0b60c36b68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a299cb5f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a299cb5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0a299cb5f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0a299cb5f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0a299cb5f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0a299cb5f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a299cb5f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0a299cb5f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a299cb5f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a299cb5f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0a299cb5f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0a299cb5f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a299cb5f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0a299cb5f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Mithridat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hyperlink" Target="https://poisonhistory.wordpress.com/author/benjaminpbree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topostext.org/work/24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0233"/>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dirty="0" err="1">
                <a:latin typeface="URW Bookman [UKWN]" panose="00000400000000000000" charset="0"/>
                <a:cs typeface="URW Bookman [UKWN]" panose="00000400000000000000" charset="0"/>
              </a:rPr>
              <a:t>Лечебни</a:t>
            </a:r>
            <a:r>
              <a:rPr lang="en-US" dirty="0">
                <a:latin typeface="URW Bookman [UKWN]" panose="00000400000000000000" charset="0"/>
                <a:cs typeface="URW Bookman [UKWN]" panose="00000400000000000000" charset="0"/>
              </a:rPr>
              <a:t> </a:t>
            </a:r>
            <a:r>
              <a:rPr lang="en-US" dirty="0" err="1">
                <a:latin typeface="URW Bookman [UKWN]" panose="00000400000000000000" charset="0"/>
                <a:cs typeface="URW Bookman [UKWN]" panose="00000400000000000000" charset="0"/>
              </a:rPr>
              <a:t>растения</a:t>
            </a:r>
            <a:r>
              <a:rPr lang="en-US" dirty="0">
                <a:latin typeface="URW Bookman [UKWN]" panose="00000400000000000000" charset="0"/>
                <a:cs typeface="URW Bookman [UKWN]" panose="00000400000000000000" charset="0"/>
              </a:rPr>
              <a:t>, </a:t>
            </a:r>
            <a:r>
              <a:rPr lang="en-US" dirty="0" err="1">
                <a:latin typeface="URW Bookman [UKWN]" panose="00000400000000000000" charset="0"/>
                <a:cs typeface="URW Bookman [UKWN]" panose="00000400000000000000" charset="0"/>
              </a:rPr>
              <a:t>дроги</a:t>
            </a:r>
            <a:r>
              <a:rPr lang="en-US" dirty="0">
                <a:latin typeface="URW Bookman [UKWN]" panose="00000400000000000000" charset="0"/>
                <a:cs typeface="URW Bookman [UKWN]" panose="00000400000000000000" charset="0"/>
              </a:rPr>
              <a:t> </a:t>
            </a:r>
            <a:r>
              <a:rPr lang="en-US" dirty="0" err="1">
                <a:latin typeface="URW Bookman [UKWN]" panose="00000400000000000000" charset="0"/>
                <a:cs typeface="URW Bookman [UKWN]" panose="00000400000000000000" charset="0"/>
              </a:rPr>
              <a:t>и</a:t>
            </a:r>
            <a:r>
              <a:rPr lang="en-US" dirty="0">
                <a:latin typeface="URW Bookman [UKWN]" panose="00000400000000000000" charset="0"/>
                <a:cs typeface="URW Bookman [UKWN]" panose="00000400000000000000" charset="0"/>
              </a:rPr>
              <a:t> </a:t>
            </a:r>
            <a:r>
              <a:rPr lang="en-US" dirty="0" err="1">
                <a:latin typeface="URW Bookman [UKWN]" panose="00000400000000000000" charset="0"/>
                <a:cs typeface="URW Bookman [UKWN]" panose="00000400000000000000" charset="0"/>
              </a:rPr>
              <a:t>ботаника</a:t>
            </a:r>
            <a:endParaRPr lang="en-US" dirty="0">
              <a:latin typeface="URW Bookman [UKWN]" panose="00000400000000000000" charset="0"/>
              <a:cs typeface="URW Bookman [UKWN]" panose="00000400000000000000" charset="0"/>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  </a:t>
            </a:r>
          </a:p>
        </p:txBody>
      </p:sp>
      <p:pic>
        <p:nvPicPr>
          <p:cNvPr id="2" name="Picture 0" descr="00e100f72f621e5bddf36dc038cfd63c--medicinal-herbs-herbal-medicine"/>
          <p:cNvPicPr>
            <a:picLocks noChangeAspect="1"/>
          </p:cNvPicPr>
          <p:nvPr/>
        </p:nvPicPr>
        <p:blipFill>
          <a:blip r:embed="rId3"/>
          <a:stretch>
            <a:fillRect/>
          </a:stretch>
        </p:blipFill>
        <p:spPr>
          <a:xfrm>
            <a:off x="1725295" y="2536190"/>
            <a:ext cx="5905500" cy="2514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85325"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Теофраст (Тиртамус), първият ботаник</a:t>
            </a:r>
          </a:p>
        </p:txBody>
      </p:sp>
      <p:sp>
        <p:nvSpPr>
          <p:cNvPr id="116" name="Google Shape;116;p23"/>
          <p:cNvSpPr txBox="1">
            <a:spLocks noGrp="1"/>
          </p:cNvSpPr>
          <p:nvPr>
            <p:ph type="body" idx="1"/>
          </p:nvPr>
        </p:nvSpPr>
        <p:spPr>
          <a:xfrm>
            <a:off x="-85325" y="1189050"/>
            <a:ext cx="6042000" cy="3893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US">
                <a:solidFill>
                  <a:schemeClr val="dk1"/>
                </a:solidFill>
              </a:rPr>
              <a:t>Роден в Ерезос, остров Лесбос</a:t>
            </a:r>
            <a:endParaRPr>
              <a:solidFill>
                <a:schemeClr val="dk1"/>
              </a:solidFill>
            </a:endParaRPr>
          </a:p>
          <a:p>
            <a:pPr marL="457200" lvl="0" indent="-342900" algn="l" rtl="0">
              <a:spcBef>
                <a:spcPts val="0"/>
              </a:spcBef>
              <a:spcAft>
                <a:spcPts val="0"/>
              </a:spcAft>
              <a:buClr>
                <a:schemeClr val="dk1"/>
              </a:buClr>
              <a:buSzPts val="1800"/>
              <a:buChar char="●"/>
            </a:pPr>
            <a:r>
              <a:rPr lang="en-US">
                <a:solidFill>
                  <a:schemeClr val="dk1"/>
                </a:solidFill>
              </a:rPr>
              <a:t>Учи в училището на Платон, след това става ученик на Аристотел, който му дава името  Θεόφραστος (с божествен изказ)</a:t>
            </a:r>
            <a:endParaRPr>
              <a:solidFill>
                <a:schemeClr val="dk1"/>
              </a:solidFill>
            </a:endParaRPr>
          </a:p>
          <a:p>
            <a:pPr marL="457200" lvl="0" indent="-342900" algn="l" rtl="0">
              <a:spcBef>
                <a:spcPts val="0"/>
              </a:spcBef>
              <a:spcAft>
                <a:spcPts val="0"/>
              </a:spcAft>
              <a:buClr>
                <a:schemeClr val="dk1"/>
              </a:buClr>
              <a:buSzPts val="1800"/>
              <a:buChar char="●"/>
            </a:pPr>
            <a:r>
              <a:rPr lang="en-US">
                <a:solidFill>
                  <a:schemeClr val="dk1"/>
                </a:solidFill>
              </a:rPr>
              <a:t>Пише върху почти всички сфери на живота</a:t>
            </a:r>
            <a:endParaRPr>
              <a:solidFill>
                <a:schemeClr val="dk1"/>
              </a:solidFill>
            </a:endParaRPr>
          </a:p>
          <a:p>
            <a:pPr marL="457200" lvl="0" indent="-342900" algn="l" rtl="0">
              <a:spcBef>
                <a:spcPts val="0"/>
              </a:spcBef>
              <a:spcAft>
                <a:spcPts val="0"/>
              </a:spcAft>
              <a:buClr>
                <a:schemeClr val="dk1"/>
              </a:buClr>
              <a:buSzPts val="1800"/>
              <a:buChar char="●"/>
            </a:pPr>
            <a:r>
              <a:rPr lang="en-US">
                <a:solidFill>
                  <a:schemeClr val="dk1"/>
                </a:solidFill>
              </a:rPr>
              <a:t>След като Аристотел напуска Атина, 35 г. ръководи Лицея ( време на разцвет)</a:t>
            </a:r>
            <a:endParaRPr>
              <a:solidFill>
                <a:schemeClr val="dk1"/>
              </a:solidFill>
            </a:endParaRPr>
          </a:p>
          <a:p>
            <a:pPr marL="457200" lvl="0" indent="-342900" algn="l" rtl="0">
              <a:spcBef>
                <a:spcPts val="0"/>
              </a:spcBef>
              <a:spcAft>
                <a:spcPts val="0"/>
              </a:spcAft>
              <a:buClr>
                <a:schemeClr val="dk1"/>
              </a:buClr>
              <a:buSzPts val="1800"/>
              <a:buChar char="●"/>
            </a:pPr>
            <a:r>
              <a:rPr lang="en-US">
                <a:solidFill>
                  <a:schemeClr val="dk1"/>
                </a:solidFill>
              </a:rPr>
              <a:t>С творбите “Historia plantarum” и “De causis plantarum” се приема за основоположник на ботаниката </a:t>
            </a:r>
            <a:endParaRPr>
              <a:solidFill>
                <a:schemeClr val="dk1"/>
              </a:solidFill>
            </a:endParaRPr>
          </a:p>
          <a:p>
            <a:pPr marL="457200" lvl="0" indent="-342900" algn="l" rtl="0">
              <a:spcBef>
                <a:spcPts val="0"/>
              </a:spcBef>
              <a:spcAft>
                <a:spcPts val="0"/>
              </a:spcAft>
              <a:buClr>
                <a:schemeClr val="dk1"/>
              </a:buClr>
              <a:buSzPts val="1800"/>
              <a:buChar char="●"/>
            </a:pPr>
            <a:r>
              <a:rPr lang="en-US">
                <a:solidFill>
                  <a:schemeClr val="dk1"/>
                </a:solidFill>
              </a:rPr>
              <a:t> ,,Ние умираме точно когато започваме да живеем</a:t>
            </a:r>
            <a:endParaRPr>
              <a:solidFill>
                <a:schemeClr val="dk1"/>
              </a:solidFill>
            </a:endParaRPr>
          </a:p>
        </p:txBody>
      </p:sp>
      <p:pic>
        <p:nvPicPr>
          <p:cNvPr id="117" name="Google Shape;117;p23"/>
          <p:cNvPicPr preferRelativeResize="0"/>
          <p:nvPr/>
        </p:nvPicPr>
        <p:blipFill>
          <a:blip r:embed="rId3"/>
          <a:stretch>
            <a:fillRect/>
          </a:stretch>
        </p:blipFill>
        <p:spPr>
          <a:xfrm>
            <a:off x="5898823" y="140188"/>
            <a:ext cx="3245175" cy="4326876"/>
          </a:xfrm>
          <a:prstGeom prst="rect">
            <a:avLst/>
          </a:prstGeom>
          <a:noFill/>
          <a:ln>
            <a:noFill/>
          </a:ln>
        </p:spPr>
      </p:pic>
      <p:sp>
        <p:nvSpPr>
          <p:cNvPr id="118" name="Google Shape;118;p23"/>
          <p:cNvSpPr txBox="1"/>
          <p:nvPr/>
        </p:nvSpPr>
        <p:spPr>
          <a:xfrm>
            <a:off x="6041838" y="4467075"/>
            <a:ext cx="2725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Теофраст</a:t>
            </a:r>
          </a:p>
          <a:p>
            <a:pPr marL="0" lvl="0" indent="0" algn="ctr" rtl="0">
              <a:spcBef>
                <a:spcPts val="0"/>
              </a:spcBef>
              <a:spcAft>
                <a:spcPts val="0"/>
              </a:spcAft>
              <a:buNone/>
            </a:pPr>
            <a:r>
              <a:rPr lang="en-US"/>
              <a:t>371-287 г.пр.Хр</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Historia plantarum</a:t>
            </a:r>
          </a:p>
        </p:txBody>
      </p:sp>
      <p:sp>
        <p:nvSpPr>
          <p:cNvPr id="124" name="Google Shape;124;p24"/>
          <p:cNvSpPr txBox="1">
            <a:spLocks noGrp="1"/>
          </p:cNvSpPr>
          <p:nvPr>
            <p:ph type="body" idx="1"/>
          </p:nvPr>
        </p:nvSpPr>
        <p:spPr>
          <a:xfrm>
            <a:off x="221300" y="1152475"/>
            <a:ext cx="6025500" cy="4101600"/>
          </a:xfrm>
          <a:prstGeom prst="rect">
            <a:avLst/>
          </a:prstGeom>
        </p:spPr>
        <p:txBody>
          <a:bodyPr spcFirstLastPara="1" wrap="square" lIns="91425" tIns="91425" rIns="91425" bIns="91425" anchor="t" anchorCtr="0">
            <a:normAutofit fontScale="92500" lnSpcReduction="20000"/>
          </a:bodyPr>
          <a:lstStyle/>
          <a:p>
            <a:pPr marL="457200" lvl="0" indent="-334010" algn="l" rtl="0">
              <a:spcBef>
                <a:spcPts val="0"/>
              </a:spcBef>
              <a:spcAft>
                <a:spcPts val="0"/>
              </a:spcAft>
              <a:buClr>
                <a:schemeClr val="dk1"/>
              </a:buClr>
              <a:buSzPct val="100000"/>
              <a:buChar char="●"/>
            </a:pPr>
            <a:r>
              <a:rPr lang="en-US">
                <a:solidFill>
                  <a:schemeClr val="dk1"/>
                </a:solidFill>
              </a:rPr>
              <a:t>Писана в периода 350-287 г.пр.Хр в 10 тома</a:t>
            </a:r>
            <a:endParaRPr>
              <a:solidFill>
                <a:schemeClr val="dk1"/>
              </a:solidFill>
            </a:endParaRPr>
          </a:p>
          <a:p>
            <a:pPr marL="457200" lvl="0" indent="-334010" algn="l" rtl="0">
              <a:spcBef>
                <a:spcPts val="0"/>
              </a:spcBef>
              <a:spcAft>
                <a:spcPts val="0"/>
              </a:spcAft>
              <a:buClr>
                <a:schemeClr val="dk1"/>
              </a:buClr>
              <a:buSzPct val="100000"/>
              <a:buChar char="●"/>
            </a:pPr>
            <a:r>
              <a:rPr lang="en-US">
                <a:solidFill>
                  <a:schemeClr val="dk1"/>
                </a:solidFill>
              </a:rPr>
              <a:t>Първата класификация (на база размножаване)</a:t>
            </a:r>
            <a:endParaRPr>
              <a:solidFill>
                <a:schemeClr val="dk1"/>
              </a:solidFill>
            </a:endParaRPr>
          </a:p>
          <a:p>
            <a:pPr marL="457200" lvl="0" indent="-334010" algn="l" rtl="0">
              <a:spcBef>
                <a:spcPts val="0"/>
              </a:spcBef>
              <a:spcAft>
                <a:spcPts val="0"/>
              </a:spcAft>
              <a:buClr>
                <a:schemeClr val="dk1"/>
              </a:buClr>
              <a:buSzPct val="100000"/>
              <a:buChar char="●"/>
            </a:pPr>
            <a:r>
              <a:rPr lang="en-US">
                <a:solidFill>
                  <a:schemeClr val="dk1"/>
                </a:solidFill>
              </a:rPr>
              <a:t>Дървета, храсти, многогодишни тревисти и едногодишни билки:</a:t>
            </a:r>
            <a:endParaRPr>
              <a:solidFill>
                <a:schemeClr val="dk1"/>
              </a:solidFill>
            </a:endParaRPr>
          </a:p>
          <a:p>
            <a:pPr marL="457200" lvl="0" indent="-334010" algn="l" rtl="0">
              <a:spcBef>
                <a:spcPts val="0"/>
              </a:spcBef>
              <a:spcAft>
                <a:spcPts val="0"/>
              </a:spcAft>
              <a:buClr>
                <a:schemeClr val="dk1"/>
              </a:buClr>
              <a:buSzPct val="100000"/>
              <a:buChar char="●"/>
            </a:pPr>
            <a:r>
              <a:rPr lang="en-US" i="1">
                <a:solidFill>
                  <a:schemeClr val="dk1"/>
                </a:solidFill>
              </a:rPr>
              <a:t>“1.3.1 Now since our study becomes more illuminating if we distinguish different kinds, it is well to follow this plan where it is possible. The first and most important classes, those which comprise all or nearly all plants, are tree, shrub, under-shrub, herb.”</a:t>
            </a:r>
            <a:endParaRPr i="1">
              <a:solidFill>
                <a:schemeClr val="dk1"/>
              </a:solidFill>
            </a:endParaRPr>
          </a:p>
          <a:p>
            <a:pPr marL="457200" lvl="0" indent="-334010" algn="l" rtl="0">
              <a:spcBef>
                <a:spcPts val="0"/>
              </a:spcBef>
              <a:spcAft>
                <a:spcPts val="0"/>
              </a:spcAft>
              <a:buSzPct val="100000"/>
              <a:buChar char="●"/>
            </a:pPr>
            <a:r>
              <a:rPr lang="en-US" i="1">
                <a:solidFill>
                  <a:schemeClr val="dk1"/>
                </a:solidFill>
              </a:rPr>
              <a:t>Тъй като нашето учение става по-ясно ако разграничим между различните видове, добре е да следваме този подход при възможност.  Първите и най-важни класове, тези, които съставляват почти всички растени</a:t>
            </a:r>
            <a:r>
              <a:rPr lang="en-US" altLang="en-US" i="1">
                <a:solidFill>
                  <a:schemeClr val="dk1"/>
                </a:solidFill>
              </a:rPr>
              <a:t>я </a:t>
            </a:r>
            <a:r>
              <a:rPr lang="en-US" i="1">
                <a:solidFill>
                  <a:schemeClr val="dk1"/>
                </a:solidFill>
              </a:rPr>
              <a:t>са</a:t>
            </a:r>
            <a:r>
              <a:rPr lang="en-US" altLang="en-US" i="1">
                <a:solidFill>
                  <a:schemeClr val="dk1"/>
                </a:solidFill>
              </a:rPr>
              <a:t>:</a:t>
            </a:r>
            <a:r>
              <a:rPr lang="en-US" i="1">
                <a:solidFill>
                  <a:schemeClr val="dk1"/>
                </a:solidFill>
              </a:rPr>
              <a:t> дървета, храсти, подхрасти (нискостеблени) и тревисти растения</a:t>
            </a:r>
            <a:r>
              <a:rPr lang="en-US" i="1"/>
              <a:t> </a:t>
            </a:r>
            <a:endParaRPr i="1"/>
          </a:p>
        </p:txBody>
      </p:sp>
      <p:pic>
        <p:nvPicPr>
          <p:cNvPr id="125" name="Google Shape;125;p24"/>
          <p:cNvPicPr preferRelativeResize="0"/>
          <p:nvPr/>
        </p:nvPicPr>
        <p:blipFill>
          <a:blip r:embed="rId3"/>
          <a:stretch>
            <a:fillRect/>
          </a:stretch>
        </p:blipFill>
        <p:spPr>
          <a:xfrm>
            <a:off x="6337050" y="372875"/>
            <a:ext cx="2956950" cy="4689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85" y="487680"/>
            <a:ext cx="8520430" cy="311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i="1"/>
          </a:p>
          <a:p>
            <a:pPr marL="0" lvl="0" indent="0" algn="l" rtl="0">
              <a:spcBef>
                <a:spcPts val="0"/>
              </a:spcBef>
              <a:spcAft>
                <a:spcPts val="0"/>
              </a:spcAft>
              <a:buNone/>
            </a:pPr>
            <a:r>
              <a:rPr lang="en-US" sz="1800" i="1"/>
              <a:t>“1.2.7 First come moisture and warmth: for every plant, like every animal, has a certain amount of moisture and warmth which essentially belong to it; and, if these fall short, age and decay, while, if they fail altogether, death and withering ensue”</a:t>
            </a:r>
            <a:endParaRPr sz="1800" i="1"/>
          </a:p>
          <a:p>
            <a:pPr marL="0" lvl="0" indent="0" algn="l" rtl="0">
              <a:spcBef>
                <a:spcPts val="0"/>
              </a:spcBef>
              <a:spcAft>
                <a:spcPts val="0"/>
              </a:spcAft>
              <a:buNone/>
            </a:pPr>
            <a:endParaRPr sz="1800" i="1"/>
          </a:p>
          <a:p>
            <a:pPr marL="0" lvl="0" indent="0" algn="l" rtl="0">
              <a:spcBef>
                <a:spcPts val="0"/>
              </a:spcBef>
              <a:spcAft>
                <a:spcPts val="0"/>
              </a:spcAft>
              <a:buNone/>
            </a:pPr>
            <a:br>
              <a:rPr lang="en-US" sz="1800" i="1"/>
            </a:br>
            <a:r>
              <a:rPr lang="en-US" altLang="en-US" sz="1800" i="1"/>
              <a:t>На първо място стоят по важност </a:t>
            </a:r>
            <a:r>
              <a:rPr lang="en-US" sz="1800" i="1"/>
              <a:t>влагата и топлината</a:t>
            </a:r>
            <a:r>
              <a:rPr lang="en-US" altLang="en-US" sz="1800" i="1"/>
              <a:t>; защото </a:t>
            </a:r>
            <a:r>
              <a:rPr lang="en-US" sz="1800" i="1"/>
              <a:t>всяко растение, подобно на всяко животно, има определно количество от тях, </a:t>
            </a:r>
            <a:r>
              <a:rPr lang="en-US" altLang="en-US" sz="1800" i="1"/>
              <a:t>което по естество му принадлежи</a:t>
            </a:r>
            <a:r>
              <a:rPr lang="en-US" sz="1800" i="1"/>
              <a:t>. И ако тези са недостатъчни, растението остарява и вехне, а ако те изчезнат, то умира и изсъхва.</a:t>
            </a:r>
            <a:endParaRPr sz="1800" i="1"/>
          </a:p>
          <a:p>
            <a:pPr marL="0" lvl="0" indent="0" algn="l" rtl="0">
              <a:spcBef>
                <a:spcPts val="0"/>
              </a:spcBef>
              <a:spcAft>
                <a:spcPts val="0"/>
              </a:spcAft>
              <a:buNone/>
            </a:pPr>
            <a:endParaRPr sz="191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267900" y="445025"/>
            <a:ext cx="8564400" cy="41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1800"/>
          </a:p>
          <a:p>
            <a:pPr marL="0" lvl="0" indent="0" algn="l" rtl="0">
              <a:spcBef>
                <a:spcPts val="0"/>
              </a:spcBef>
              <a:spcAft>
                <a:spcPts val="0"/>
              </a:spcAft>
              <a:buSzPts val="990"/>
              <a:buNone/>
            </a:pPr>
            <a:r>
              <a:rPr lang="en-US" sz="1800"/>
              <a:t>Размножаване на растенията:</a:t>
            </a:r>
            <a:endParaRPr sz="1800"/>
          </a:p>
          <a:p>
            <a:pPr marL="0" lvl="0" indent="0" algn="l" rtl="0">
              <a:spcBef>
                <a:spcPts val="0"/>
              </a:spcBef>
              <a:spcAft>
                <a:spcPts val="0"/>
              </a:spcAft>
              <a:buSzPts val="990"/>
              <a:buNone/>
            </a:pPr>
            <a:endParaRPr sz="1800"/>
          </a:p>
          <a:p>
            <a:pPr marL="0" lvl="0" indent="0" algn="l" rtl="0">
              <a:spcBef>
                <a:spcPts val="0"/>
              </a:spcBef>
              <a:spcAft>
                <a:spcPts val="0"/>
              </a:spcAft>
              <a:buSzPts val="990"/>
              <a:buNone/>
            </a:pPr>
            <a:r>
              <a:rPr lang="en-US" sz="1800" i="1"/>
              <a:t>“2.1.1  BOOK II Of Propagation, especially of Trees</a:t>
            </a:r>
            <a:endParaRPr sz="1800" i="1"/>
          </a:p>
          <a:p>
            <a:pPr marL="0" lvl="0" indent="0" algn="l" rtl="0">
              <a:spcBef>
                <a:spcPts val="0"/>
              </a:spcBef>
              <a:spcAft>
                <a:spcPts val="0"/>
              </a:spcAft>
              <a:buSzPts val="990"/>
              <a:buNone/>
            </a:pPr>
            <a:r>
              <a:rPr lang="en-US" sz="1800" i="1"/>
              <a:t>The ways in which trees and plants in general originate are these: — spontaneous growth, growth from seed, from a root, from a piece torn off, from a branch or twig, from the trunk itself; or again from small pieces into which the wood is cut up (for some trees can be produced even in this manner). Of these methods spontaneous growth comes first, one may say, but growth from seed or root would seem most natural; indeed these methods too may be called spontaneous; wherefore they are found even in wild kinds, while the remaining methods depend on human skill or at least on human choice.”</a:t>
            </a:r>
            <a:endParaRPr sz="1800" i="1"/>
          </a:p>
        </p:txBody>
      </p:sp>
      <p:sp>
        <p:nvSpPr>
          <p:cNvPr id="137" name="Google Shape;13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lnSpc>
                <a:spcPct val="180000"/>
              </a:lnSpc>
              <a:spcBef>
                <a:spcPts val="0"/>
              </a:spcBef>
              <a:spcAft>
                <a:spcPts val="0"/>
              </a:spcAft>
              <a:buClr>
                <a:schemeClr val="dk1"/>
              </a:buClr>
              <a:buSzPts val="1100"/>
              <a:buFont typeface="Arial" panose="020B0604020202020204"/>
              <a:buNone/>
            </a:pPr>
            <a:endParaRPr sz="1050">
              <a:solidFill>
                <a:srgbClr val="474747"/>
              </a:solidFill>
              <a:highlight>
                <a:srgbClr val="FFFFFF"/>
              </a:highlight>
            </a:endParaRPr>
          </a:p>
          <a:p>
            <a:pPr marL="0" lvl="0" indent="0" algn="l" rtl="0">
              <a:spcBef>
                <a:spcPts val="800"/>
              </a:spcBef>
              <a:spcAft>
                <a:spcPts val="0"/>
              </a:spcAft>
              <a:buClr>
                <a:schemeClr val="dk1"/>
              </a:buClr>
              <a:buSzPts val="1100"/>
              <a:buFont typeface="Arial" panose="020B0604020202020204"/>
              <a:buNone/>
            </a:pPr>
            <a:endParaRPr sz="1050">
              <a:solidFill>
                <a:srgbClr val="474747"/>
              </a:solidFill>
              <a:highlight>
                <a:srgbClr val="FFFFFF"/>
              </a:highlight>
            </a:endParaRPr>
          </a:p>
          <a:p>
            <a:pPr marL="0" lvl="0" indent="0" algn="l" rtl="0">
              <a:spcBef>
                <a:spcPts val="0"/>
              </a:spcBef>
              <a:spcAft>
                <a:spcPts val="1200"/>
              </a:spcAft>
              <a:buNone/>
            </a:pPr>
            <a:endParaRPr sz="1050">
              <a:solidFill>
                <a:srgbClr val="474747"/>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sym typeface="+mn-ea"/>
              </a:rPr>
              <a:t>Препратка към хуморалната теория:</a:t>
            </a:r>
            <a:endParaRPr lang="en-US"/>
          </a:p>
        </p:txBody>
      </p:sp>
      <p:sp>
        <p:nvSpPr>
          <p:cNvPr id="5" name="Text Placeholder 4"/>
          <p:cNvSpPr>
            <a:spLocks noGrp="1"/>
          </p:cNvSpPr>
          <p:nvPr>
            <p:ph type="body" idx="1"/>
          </p:nvPr>
        </p:nvSpPr>
        <p:spPr/>
        <p:txBody>
          <a:bodyPr>
            <a:normAutofit fontScale="80000"/>
          </a:bodyPr>
          <a:lstStyle/>
          <a:p>
            <a:pPr algn="just"/>
            <a:r>
              <a:rPr lang="en-US" i="1">
                <a:sym typeface="+mn-ea"/>
              </a:rPr>
              <a:t>“9.1.1. Moisture belongs to plants as such and some call it the 'sap' to give it a general name; and it plainly has special qualities in each plant. This moisture is attended by a taste, in some cases more, in some less, while in some it would seem to have none, so weak and watery is it. Now all plants have most moisture at the time of making growth, but it is strongest and most shows its character when the plant has ceased to grow and to bear fruit. Again in some plants the juice has a special colour; in some it is white, as in those which have a milky juice; in some blood-red, as in centaury and the spinous plant which is called distaff-thistle; in some green: and in some of other colours. And these qualities are more obvious in annual plants and those with annual stems than in trees.”</a:t>
            </a:r>
            <a:endParaRPr i="1"/>
          </a:p>
          <a:p>
            <a:pPr algn="just"/>
            <a:endParaRPr lang="en-US"/>
          </a:p>
        </p:txBody>
      </p:sp>
      <p:sp>
        <p:nvSpPr>
          <p:cNvPr id="6" name="Text Placeholder 5"/>
          <p:cNvSpPr>
            <a:spLocks noGrp="1"/>
          </p:cNvSpPr>
          <p:nvPr>
            <p:ph type="body" idx="2"/>
          </p:nvPr>
        </p:nvSpPr>
        <p:spPr/>
        <p:txBody>
          <a:bodyPr>
            <a:normAutofit fontScale="90000" lnSpcReduction="20000"/>
          </a:bodyPr>
          <a:lstStyle/>
          <a:p>
            <a:r>
              <a:rPr lang="en-US" i="1">
                <a:solidFill>
                  <a:schemeClr val="dk1"/>
                </a:solidFill>
                <a:sym typeface="+mn-ea"/>
              </a:rPr>
              <a:t>9.1.1 Влагата принадлежи към растенията и някой го наричат сок, за да му придадат общо наименование. Той със сигурност има специални качества при всяко растение. Този сок може да бъде опитан, като понякога има повече, понякога по-малко, а в други случаи изобщо никакъв вкус и тогава е воднист и блудкав. Повечето растения имат повече сок, когато растат, но той е най-силен и показва най-ясно своя характер, когато растението е спряло да расте и дава плодове. При някои растения сокът има цвят…..И тези качества са по-изразени при едногодишните растения, отколкото при дърветата.</a:t>
            </a:r>
            <a:endParaRPr i="1">
              <a:solidFill>
                <a:schemeClr val="dk1"/>
              </a:solidFill>
            </a:endParaRPr>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69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Versace през античността:</a:t>
            </a:r>
          </a:p>
        </p:txBody>
      </p:sp>
      <p:sp>
        <p:nvSpPr>
          <p:cNvPr id="155" name="Google Shape;15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a:t>  </a:t>
            </a:r>
          </a:p>
        </p:txBody>
      </p:sp>
      <p:sp>
        <p:nvSpPr>
          <p:cNvPr id="156" name="Google Shape;156;p29"/>
          <p:cNvSpPr txBox="1"/>
          <p:nvPr/>
        </p:nvSpPr>
        <p:spPr>
          <a:xfrm>
            <a:off x="311700" y="642675"/>
            <a:ext cx="83583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t>“ 9.7.3  Now this is a general list of the plants used for perfumes: cassia, </a:t>
            </a:r>
            <a:r>
              <a:rPr lang="en-US" sz="1800" i="1">
                <a:solidFill>
                  <a:srgbClr val="FF0000"/>
                </a:solidFill>
              </a:rPr>
              <a:t>cinnamon (канела), cardamom (кардамон)</a:t>
            </a:r>
            <a:r>
              <a:rPr lang="en-US" sz="1800" i="1"/>
              <a:t>, spikenard, natron, balsam of Mecca, </a:t>
            </a:r>
            <a:r>
              <a:rPr lang="en-US" sz="1800" i="1">
                <a:solidFill>
                  <a:srgbClr val="FF0000"/>
                </a:solidFill>
              </a:rPr>
              <a:t>aspalathos </a:t>
            </a:r>
            <a:r>
              <a:rPr lang="en-US" sz="1800">
                <a:solidFill>
                  <a:srgbClr val="FF0000"/>
                </a:solidFill>
              </a:rPr>
              <a:t>(ройбос)</a:t>
            </a:r>
            <a:r>
              <a:rPr lang="en-US" sz="1800" i="1"/>
              <a:t>, storax, iris, narte, kostos, </a:t>
            </a:r>
            <a:r>
              <a:rPr lang="en-US" sz="1800" i="1">
                <a:solidFill>
                  <a:srgbClr val="FF0000"/>
                </a:solidFill>
              </a:rPr>
              <a:t>all-heal</a:t>
            </a:r>
            <a:r>
              <a:rPr lang="en-US" sz="1800" i="1"/>
              <a:t>, saffron-crocus, myrrh, kypeiron, </a:t>
            </a:r>
            <a:r>
              <a:rPr lang="en-US" sz="1800" i="1">
                <a:solidFill>
                  <a:srgbClr val="FF0000"/>
                </a:solidFill>
              </a:rPr>
              <a:t>gingergrass(джинджифилова трева)</a:t>
            </a:r>
            <a:r>
              <a:rPr lang="en-US" sz="1800" i="1"/>
              <a:t>, sweet-flag, sweet marjoram,</a:t>
            </a:r>
            <a:r>
              <a:rPr lang="en-US" sz="1800" i="1">
                <a:solidFill>
                  <a:srgbClr val="FF0000"/>
                </a:solidFill>
              </a:rPr>
              <a:t> lotos(лотос), dill(копър)</a:t>
            </a:r>
            <a:r>
              <a:rPr lang="en-US" sz="1800" i="1"/>
              <a:t>.Of these it is the roots, bark, branches, wood, seeds, gum or flowers which in different cases yield the perfume. Some of them grow in many places, but the most excellent and most fragrant all come from Asia and sunny regions. From Europe itself comes none of them except the iris.”</a:t>
            </a:r>
            <a:endParaRPr sz="1800" i="1"/>
          </a:p>
        </p:txBody>
      </p:sp>
      <p:pic>
        <p:nvPicPr>
          <p:cNvPr id="157" name="Google Shape;157;p29"/>
          <p:cNvPicPr preferRelativeResize="0"/>
          <p:nvPr/>
        </p:nvPicPr>
        <p:blipFill rotWithShape="1">
          <a:blip r:embed="rId3"/>
          <a:srcRect b="5553"/>
          <a:stretch>
            <a:fillRect/>
          </a:stretch>
        </p:blipFill>
        <p:spPr>
          <a:xfrm>
            <a:off x="1135450" y="2977475"/>
            <a:ext cx="3030079" cy="2166025"/>
          </a:xfrm>
          <a:prstGeom prst="rect">
            <a:avLst/>
          </a:prstGeom>
          <a:noFill/>
          <a:ln>
            <a:noFill/>
          </a:ln>
        </p:spPr>
      </p:pic>
      <p:pic>
        <p:nvPicPr>
          <p:cNvPr id="158" name="Google Shape;158;p29"/>
          <p:cNvPicPr preferRelativeResize="0"/>
          <p:nvPr/>
        </p:nvPicPr>
        <p:blipFill>
          <a:blip r:embed="rId4"/>
          <a:stretch>
            <a:fillRect/>
          </a:stretch>
        </p:blipFill>
        <p:spPr>
          <a:xfrm>
            <a:off x="5070092" y="2977474"/>
            <a:ext cx="2888056" cy="21660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Възможен корен на масовата параноя:</a:t>
            </a:r>
          </a:p>
        </p:txBody>
      </p:sp>
      <p:sp>
        <p:nvSpPr>
          <p:cNvPr id="164" name="Google Shape;16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panose="020B0604020202020204"/>
              <a:buNone/>
            </a:pPr>
            <a:endParaRPr sz="1050">
              <a:solidFill>
                <a:srgbClr val="474747"/>
              </a:solidFill>
              <a:highlight>
                <a:srgbClr val="FFFFFF"/>
              </a:highlight>
            </a:endParaRPr>
          </a:p>
          <a:p>
            <a:pPr marL="0" lvl="0" indent="0" algn="l" rtl="0">
              <a:spcBef>
                <a:spcPts val="1200"/>
              </a:spcBef>
              <a:spcAft>
                <a:spcPts val="0"/>
              </a:spcAft>
              <a:buClr>
                <a:schemeClr val="dk1"/>
              </a:buClr>
              <a:buSzPts val="1100"/>
              <a:buFont typeface="Arial" panose="020B0604020202020204"/>
              <a:buNone/>
            </a:pPr>
            <a:endParaRPr sz="1050">
              <a:solidFill>
                <a:srgbClr val="474747"/>
              </a:solidFill>
              <a:highlight>
                <a:srgbClr val="FFFFFF"/>
              </a:highlight>
            </a:endParaRPr>
          </a:p>
          <a:p>
            <a:pPr marL="0" lvl="0" indent="0" algn="l" rtl="0">
              <a:spcBef>
                <a:spcPts val="0"/>
              </a:spcBef>
              <a:spcAft>
                <a:spcPts val="1200"/>
              </a:spcAft>
              <a:buNone/>
            </a:pPr>
            <a:endParaRPr sz="1050">
              <a:solidFill>
                <a:srgbClr val="474747"/>
              </a:solidFill>
              <a:highlight>
                <a:srgbClr val="FFFFFF"/>
              </a:highlight>
            </a:endParaRPr>
          </a:p>
        </p:txBody>
      </p:sp>
      <p:sp>
        <p:nvSpPr>
          <p:cNvPr id="165" name="Google Shape;165;p30"/>
          <p:cNvSpPr txBox="1"/>
          <p:nvPr/>
        </p:nvSpPr>
        <p:spPr>
          <a:xfrm>
            <a:off x="375050" y="1285875"/>
            <a:ext cx="8240400" cy="372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a:t>
            </a:r>
            <a:r>
              <a:rPr lang="en-US" sz="1800" i="1"/>
              <a:t>9.8.7 For instance they say that the peony, which some call glykyside, should be dug up at night, for, if a man does it in the day-time and is observed by a woodpecker while he is gathering the fruit, he risks the loss of his eyesight; and, if he is cutting the root at the time, he gets a prolapsed rectum.”</a:t>
            </a:r>
            <a:endParaRPr sz="1800" i="1"/>
          </a:p>
          <a:p>
            <a:pPr marL="0" lvl="0" indent="0" algn="l" rtl="0">
              <a:spcBef>
                <a:spcPts val="0"/>
              </a:spcBef>
              <a:spcAft>
                <a:spcPts val="0"/>
              </a:spcAft>
              <a:buNone/>
            </a:pPr>
            <a:endParaRPr sz="1800" i="1"/>
          </a:p>
          <a:p>
            <a:pPr marL="0" lvl="0" indent="0" algn="l" rtl="0">
              <a:spcBef>
                <a:spcPts val="0"/>
              </a:spcBef>
              <a:spcAft>
                <a:spcPts val="0"/>
              </a:spcAft>
              <a:buNone/>
            </a:pPr>
            <a:r>
              <a:rPr lang="en-US" sz="1800" i="1"/>
              <a:t>9.8.7. Например се казва, че божурът, наречен още гликизид, трябва да се копае през нощта. Ако човек изважда корените на божура по светло и го види кълвач, докато събира цветове, рискува да загуби зрението си, а ако реже корена по същото време, пол</a:t>
            </a:r>
            <a:r>
              <a:rPr lang="en-US" altLang="en-US" sz="1800" i="1"/>
              <a:t>у</a:t>
            </a:r>
            <a:r>
              <a:rPr lang="en-US" sz="1800" i="1"/>
              <a:t>чава пролапс на ректума</a:t>
            </a:r>
            <a:endParaRPr sz="1800" i="1"/>
          </a:p>
          <a:p>
            <a:pPr marL="0" lvl="0" indent="0" algn="l" rtl="0">
              <a:spcBef>
                <a:spcPts val="0"/>
              </a:spcBef>
              <a:spcAft>
                <a:spcPts val="0"/>
              </a:spcAft>
              <a:buNone/>
            </a:pPr>
            <a:endParaRPr sz="1800" i="1"/>
          </a:p>
          <a:p>
            <a:pPr marL="0" lvl="0" indent="0" algn="l" rtl="0">
              <a:spcBef>
                <a:spcPts val="0"/>
              </a:spcBef>
              <a:spcAft>
                <a:spcPts val="0"/>
              </a:spcAft>
              <a:buNone/>
            </a:pPr>
            <a:endParaRPr sz="1800" i="1"/>
          </a:p>
          <a:p>
            <a:pPr marL="0" lvl="0" indent="0" algn="l" rtl="0">
              <a:spcBef>
                <a:spcPts val="0"/>
              </a:spcBef>
              <a:spcAft>
                <a:spcPts val="0"/>
              </a:spcAft>
              <a:buNone/>
            </a:pPr>
            <a:endParaRPr sz="1800" i="1"/>
          </a:p>
          <a:p>
            <a:pPr marL="0" lvl="0" indent="0" algn="l" rtl="0">
              <a:spcBef>
                <a:spcPts val="0"/>
              </a:spcBef>
              <a:spcAft>
                <a:spcPts val="0"/>
              </a:spcAft>
              <a:buNone/>
            </a:pPr>
            <a:endParaRPr sz="1800"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1" name="Google Shape;171;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US" i="1">
                <a:solidFill>
                  <a:schemeClr val="dk1"/>
                </a:solidFill>
              </a:rPr>
              <a:t>“9.8.9  And many similar notions are mentioned. Thus it is said that one should draw three circles round mandrake with a sword, and cut it with one's face towards the west; and at the cutting of the second piece one should dance round the plant and say as many things as possible about the mysteries of love.”</a:t>
            </a:r>
            <a:endParaRPr i="1">
              <a:solidFill>
                <a:schemeClr val="dk1"/>
              </a:solidFill>
            </a:endParaRPr>
          </a:p>
          <a:p>
            <a:pPr marL="0" lvl="0" indent="0" algn="l" rtl="0">
              <a:lnSpc>
                <a:spcPct val="100000"/>
              </a:lnSpc>
              <a:spcBef>
                <a:spcPts val="0"/>
              </a:spcBef>
              <a:spcAft>
                <a:spcPts val="0"/>
              </a:spcAft>
              <a:buNone/>
            </a:pPr>
            <a:endParaRPr i="1">
              <a:solidFill>
                <a:schemeClr val="dk1"/>
              </a:solidFill>
            </a:endParaRPr>
          </a:p>
          <a:p>
            <a:pPr marL="0" lvl="0" indent="0" algn="l" rtl="0">
              <a:lnSpc>
                <a:spcPct val="100000"/>
              </a:lnSpc>
              <a:spcBef>
                <a:spcPts val="0"/>
              </a:spcBef>
              <a:spcAft>
                <a:spcPts val="0"/>
              </a:spcAft>
              <a:buClr>
                <a:schemeClr val="dk1"/>
              </a:buClr>
              <a:buSzPts val="1100"/>
              <a:buFont typeface="Arial" panose="020B0604020202020204"/>
              <a:buNone/>
            </a:pPr>
            <a:r>
              <a:rPr lang="en-US" i="1">
                <a:solidFill>
                  <a:schemeClr val="dk1"/>
                </a:solidFill>
              </a:rPr>
              <a:t>9.8.9. Следователно се казва че човек трябва да направи три кръга с меч около мандрагората и да отреже билката с лице към запад. И при рязането на второто парче трябва да се танцува около растението и да се изрекат възможно най-много неща за мистериите на любовта </a:t>
            </a:r>
            <a:endParaRPr i="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  </a:t>
            </a:r>
          </a:p>
        </p:txBody>
      </p:sp>
      <p:sp>
        <p:nvSpPr>
          <p:cNvPr id="177" name="Google Shape;17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lnSpc>
                <a:spcPct val="180000"/>
              </a:lnSpc>
              <a:spcBef>
                <a:spcPts val="0"/>
              </a:spcBef>
              <a:spcAft>
                <a:spcPts val="0"/>
              </a:spcAft>
              <a:buClr>
                <a:schemeClr val="dk1"/>
              </a:buClr>
              <a:buSzPts val="1100"/>
              <a:buFont typeface="Arial" panose="020B0604020202020204"/>
              <a:buNone/>
            </a:pPr>
            <a:endParaRPr sz="1050">
              <a:solidFill>
                <a:srgbClr val="474747"/>
              </a:solidFill>
              <a:highlight>
                <a:srgbClr val="FFFFFF"/>
              </a:highlight>
            </a:endParaRPr>
          </a:p>
          <a:p>
            <a:pPr marL="0" lvl="0" indent="0" algn="l" rtl="0">
              <a:spcBef>
                <a:spcPts val="800"/>
              </a:spcBef>
              <a:spcAft>
                <a:spcPts val="0"/>
              </a:spcAft>
              <a:buClr>
                <a:schemeClr val="dk1"/>
              </a:buClr>
              <a:buSzPts val="1100"/>
              <a:buFont typeface="Arial" panose="020B0604020202020204"/>
              <a:buNone/>
            </a:pPr>
            <a:endParaRPr sz="1050">
              <a:solidFill>
                <a:srgbClr val="474747"/>
              </a:solidFill>
              <a:highlight>
                <a:srgbClr val="FFFFFF"/>
              </a:highlight>
            </a:endParaRPr>
          </a:p>
          <a:p>
            <a:pPr marL="0" lvl="0" indent="0" algn="l" rtl="0">
              <a:spcBef>
                <a:spcPts val="0"/>
              </a:spcBef>
              <a:spcAft>
                <a:spcPts val="1200"/>
              </a:spcAft>
              <a:buNone/>
            </a:pPr>
            <a:endParaRPr sz="1050">
              <a:solidFill>
                <a:srgbClr val="474747"/>
              </a:solidFill>
              <a:highlight>
                <a:srgbClr val="FFFFFF"/>
              </a:highlight>
            </a:endParaRPr>
          </a:p>
        </p:txBody>
      </p:sp>
      <p:pic>
        <p:nvPicPr>
          <p:cNvPr id="178" name="Google Shape;178;p32"/>
          <p:cNvPicPr preferRelativeResize="0"/>
          <p:nvPr/>
        </p:nvPicPr>
        <p:blipFill>
          <a:blip r:embed="rId3"/>
          <a:stretch>
            <a:fillRect/>
          </a:stretch>
        </p:blipFill>
        <p:spPr>
          <a:xfrm>
            <a:off x="1862381" y="3045730"/>
            <a:ext cx="4404151" cy="2936101"/>
          </a:xfrm>
          <a:prstGeom prst="rect">
            <a:avLst/>
          </a:prstGeom>
          <a:noFill/>
          <a:ln>
            <a:noFill/>
          </a:ln>
        </p:spPr>
      </p:pic>
      <p:sp>
        <p:nvSpPr>
          <p:cNvPr id="179" name="Google Shape;179;p32"/>
          <p:cNvSpPr txBox="1"/>
          <p:nvPr/>
        </p:nvSpPr>
        <p:spPr>
          <a:xfrm>
            <a:off x="387600" y="278600"/>
            <a:ext cx="8382600" cy="27666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a:t>
            </a:r>
            <a:r>
              <a:rPr lang="en-US" i="1"/>
              <a:t>9.9.4  Of cyclamen the root is used for suppurating boils; also as a pessary for women and, mixed with honey, for dressing wounds; the juice for purgings of the head, for which purpose it is mixed with honey and poured in; it also conduces to drunkenness, if one is given a draught of wine in which it has been steeped. They say also that the root is a good charm for inducing rapid delivery and as a love potion; when they have dug it up, they burn it, and then, having steeped the ashes in wine, make little balls like those made of wine-lees which we use as soap.”</a:t>
            </a:r>
            <a:endParaRPr i="1"/>
          </a:p>
          <a:p>
            <a:pPr marL="0" lvl="0" indent="0" algn="l" rtl="0">
              <a:spcBef>
                <a:spcPts val="0"/>
              </a:spcBef>
              <a:spcAft>
                <a:spcPts val="0"/>
              </a:spcAft>
              <a:buNone/>
            </a:pPr>
            <a:r>
              <a:rPr lang="en-US" i="1"/>
              <a:t>9.9.4 Коренът на цикламата се използва за гнойни циреи, песари за жени и, при смесване с мед, за налагане на рани. Сокът се използва за изгаряния по главата, за която цел отново се смесва с мед и се изсипва на мястото; Билката също помага при пиянство, ако на човека се даде глътка вино, в която цикламата е накисната. Казват също, че билката е добра за предизвикване на бързо раждане и като любовен еликсир; Когато билката се изкопае, изгори и пепелта се смеси с вино, могат да се направят топчета, които се ползват като сапун</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0" y="396475"/>
            <a:ext cx="9144000" cy="621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Педаний Диоскурид (40-90г.) и неговата </a:t>
            </a:r>
            <a:r>
              <a:rPr lang="en-US" i="1"/>
              <a:t>De materia medica</a:t>
            </a:r>
            <a:endParaRPr i="1"/>
          </a:p>
        </p:txBody>
      </p:sp>
      <p:sp>
        <p:nvSpPr>
          <p:cNvPr id="185" name="Google Shape;185;p33"/>
          <p:cNvSpPr txBox="1">
            <a:spLocks noGrp="1"/>
          </p:cNvSpPr>
          <p:nvPr>
            <p:ph type="body" idx="1"/>
          </p:nvPr>
        </p:nvSpPr>
        <p:spPr>
          <a:xfrm>
            <a:off x="311700" y="1017775"/>
            <a:ext cx="54105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a:t>Гръцки лекар, фармаколог, ботаник</a:t>
            </a:r>
          </a:p>
          <a:p>
            <a:pPr marL="457200" lvl="0" indent="-342900" algn="l" rtl="0">
              <a:spcBef>
                <a:spcPts val="0"/>
              </a:spcBef>
              <a:spcAft>
                <a:spcPts val="0"/>
              </a:spcAft>
              <a:buSzPts val="1800"/>
              <a:buChar char="●"/>
            </a:pPr>
            <a:r>
              <a:rPr lang="en-US"/>
              <a:t>Служил в Римската армия</a:t>
            </a:r>
          </a:p>
          <a:p>
            <a:pPr marL="457200" lvl="0" indent="-342900" algn="l" rtl="0">
              <a:spcBef>
                <a:spcPts val="0"/>
              </a:spcBef>
              <a:spcAft>
                <a:spcPts val="0"/>
              </a:spcAft>
              <a:buSzPts val="1800"/>
              <a:buChar char="●"/>
            </a:pPr>
            <a:r>
              <a:rPr lang="en-US"/>
              <a:t>Името Педаний е римско - бил е провъзгласен в римски гражданин</a:t>
            </a:r>
          </a:p>
          <a:p>
            <a:pPr marL="457200" lvl="0" indent="-342900" algn="l" rtl="0">
              <a:spcBef>
                <a:spcPts val="0"/>
              </a:spcBef>
              <a:spcAft>
                <a:spcPts val="0"/>
              </a:spcAft>
              <a:buSzPts val="1800"/>
              <a:buChar char="●"/>
            </a:pPr>
            <a:r>
              <a:rPr lang="en-US"/>
              <a:t>Автор на 5-томната </a:t>
            </a:r>
            <a:r>
              <a:rPr lang="en-US" i="1"/>
              <a:t>De materia medica</a:t>
            </a:r>
            <a:r>
              <a:rPr lang="en-US"/>
              <a:t>, една от най-значимите медицински книги от Античността </a:t>
            </a:r>
          </a:p>
          <a:p>
            <a:pPr marL="0" lvl="0" indent="0" algn="l" rtl="0">
              <a:spcBef>
                <a:spcPts val="1200"/>
              </a:spcBef>
              <a:spcAft>
                <a:spcPts val="1200"/>
              </a:spcAft>
              <a:buNone/>
            </a:pPr>
            <a:endParaRPr lang="en-US"/>
          </a:p>
        </p:txBody>
      </p:sp>
      <p:pic>
        <p:nvPicPr>
          <p:cNvPr id="186" name="Google Shape;186;p33"/>
          <p:cNvPicPr preferRelativeResize="0"/>
          <p:nvPr/>
        </p:nvPicPr>
        <p:blipFill>
          <a:blip r:embed="rId3"/>
          <a:stretch>
            <a:fillRect/>
          </a:stretch>
        </p:blipFill>
        <p:spPr>
          <a:xfrm>
            <a:off x="5790025" y="1152475"/>
            <a:ext cx="3143250" cy="3600450"/>
          </a:xfrm>
          <a:prstGeom prst="rect">
            <a:avLst/>
          </a:prstGeom>
          <a:noFill/>
          <a:ln>
            <a:noFill/>
          </a:ln>
        </p:spPr>
      </p:pic>
      <p:pic>
        <p:nvPicPr>
          <p:cNvPr id="187" name="Google Shape;187;p33"/>
          <p:cNvPicPr preferRelativeResize="0"/>
          <p:nvPr/>
        </p:nvPicPr>
        <p:blipFill>
          <a:blip r:embed="rId4"/>
          <a:stretch>
            <a:fillRect/>
          </a:stretch>
        </p:blipFill>
        <p:spPr>
          <a:xfrm>
            <a:off x="2955400" y="3084900"/>
            <a:ext cx="2530875" cy="205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85" y="555625"/>
            <a:ext cx="7475220" cy="75565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solidFill>
                  <a:srgbClr val="FF0000"/>
                </a:solidFill>
              </a:rPr>
              <a:t>Фармаконът (φάρμακον) и фармакологията</a:t>
            </a:r>
          </a:p>
        </p:txBody>
      </p:sp>
      <p:sp>
        <p:nvSpPr>
          <p:cNvPr id="61" name="Google Shape;61;p14"/>
          <p:cNvSpPr txBox="1">
            <a:spLocks noGrp="1"/>
          </p:cNvSpPr>
          <p:nvPr>
            <p:ph type="body" idx="1"/>
          </p:nvPr>
        </p:nvSpPr>
        <p:spPr>
          <a:xfrm>
            <a:off x="81280" y="1389380"/>
            <a:ext cx="4829175" cy="3649980"/>
          </a:xfrm>
          <a:prstGeom prst="rect">
            <a:avLst/>
          </a:prstGeom>
        </p:spPr>
        <p:txBody>
          <a:bodyPr spcFirstLastPara="1" wrap="square" lIns="91425" tIns="91425" rIns="91425" bIns="91425" anchor="t" anchorCtr="0">
            <a:normAutofit fontScale="62500"/>
          </a:bodyPr>
          <a:lstStyle/>
          <a:p>
            <a:pPr marL="457200" lvl="0" indent="-346075" algn="l" rtl="0">
              <a:spcBef>
                <a:spcPts val="0"/>
              </a:spcBef>
              <a:spcAft>
                <a:spcPts val="0"/>
              </a:spcAft>
              <a:buClr>
                <a:schemeClr val="dk1"/>
              </a:buClr>
              <a:buSzPct val="100000"/>
              <a:buChar char="●"/>
            </a:pPr>
            <a:r>
              <a:rPr lang="en-US" sz="2000">
                <a:solidFill>
                  <a:schemeClr val="dk1"/>
                </a:solidFill>
              </a:rPr>
              <a:t>Несигурна изначална етимология, индоевропейски корен</a:t>
            </a:r>
            <a:endParaRPr sz="2000">
              <a:solidFill>
                <a:schemeClr val="dk1"/>
              </a:solidFill>
            </a:endParaRPr>
          </a:p>
          <a:p>
            <a:pPr marL="457200" lvl="0" indent="-346075" algn="l" rtl="0">
              <a:spcBef>
                <a:spcPts val="0"/>
              </a:spcBef>
              <a:spcAft>
                <a:spcPts val="0"/>
              </a:spcAft>
              <a:buClr>
                <a:schemeClr val="dk1"/>
              </a:buClr>
              <a:buSzPct val="100000"/>
              <a:buChar char="●"/>
            </a:pPr>
            <a:r>
              <a:rPr lang="en-US" sz="2000">
                <a:solidFill>
                  <a:schemeClr val="dk1"/>
                </a:solidFill>
              </a:rPr>
              <a:t>Три основни значения - </a:t>
            </a:r>
            <a:r>
              <a:rPr lang="en-US" sz="2000" i="1">
                <a:solidFill>
                  <a:schemeClr val="dk1"/>
                </a:solidFill>
              </a:rPr>
              <a:t>лекарство, отрова</a:t>
            </a:r>
            <a:r>
              <a:rPr lang="en-US" sz="2000">
                <a:solidFill>
                  <a:schemeClr val="dk1"/>
                </a:solidFill>
              </a:rPr>
              <a:t> и жертвен дар </a:t>
            </a:r>
            <a:endParaRPr sz="2000">
              <a:solidFill>
                <a:schemeClr val="dk1"/>
              </a:solidFill>
            </a:endParaRPr>
          </a:p>
          <a:p>
            <a:pPr marL="457200" lvl="0" indent="-346075" algn="l" rtl="0">
              <a:spcBef>
                <a:spcPts val="0"/>
              </a:spcBef>
              <a:spcAft>
                <a:spcPts val="0"/>
              </a:spcAft>
              <a:buClr>
                <a:schemeClr val="dk1"/>
              </a:buClr>
              <a:buSzPct val="100000"/>
              <a:buChar char="●"/>
            </a:pPr>
            <a:r>
              <a:rPr lang="en-US" sz="2000">
                <a:solidFill>
                  <a:schemeClr val="dk1"/>
                </a:solidFill>
              </a:rPr>
              <a:t>Двойствена природа на медицинските средства, средство на промяната</a:t>
            </a:r>
            <a:endParaRPr sz="2000">
              <a:solidFill>
                <a:schemeClr val="dk1"/>
              </a:solidFill>
            </a:endParaRPr>
          </a:p>
          <a:p>
            <a:pPr marL="457200" lvl="0" indent="-346075" algn="l" rtl="0">
              <a:spcBef>
                <a:spcPts val="0"/>
              </a:spcBef>
              <a:spcAft>
                <a:spcPts val="0"/>
              </a:spcAft>
              <a:buClr>
                <a:schemeClr val="dk1"/>
              </a:buClr>
              <a:buSzPct val="100000"/>
              <a:buChar char="●"/>
            </a:pPr>
            <a:r>
              <a:rPr lang="en-US" sz="2000" i="1">
                <a:solidFill>
                  <a:schemeClr val="dk1"/>
                </a:solidFill>
              </a:rPr>
              <a:t>venenum </a:t>
            </a:r>
            <a:r>
              <a:rPr lang="en-US" sz="2000">
                <a:solidFill>
                  <a:schemeClr val="dk1"/>
                </a:solidFill>
              </a:rPr>
              <a:t>/лат/- </a:t>
            </a:r>
            <a:r>
              <a:rPr lang="en-US" altLang="en-US" sz="2000" i="1">
                <a:solidFill>
                  <a:schemeClr val="dk1"/>
                </a:solidFill>
              </a:rPr>
              <a:t>о</a:t>
            </a:r>
            <a:r>
              <a:rPr lang="en-US" sz="2000" i="1">
                <a:solidFill>
                  <a:schemeClr val="dk1"/>
                </a:solidFill>
              </a:rPr>
              <a:t>трова</a:t>
            </a:r>
            <a:r>
              <a:rPr lang="en-US" sz="2000">
                <a:solidFill>
                  <a:schemeClr val="dk1"/>
                </a:solidFill>
              </a:rPr>
              <a:t>, по-рано използвано отново като </a:t>
            </a:r>
            <a:r>
              <a:rPr lang="en-US" sz="2000" i="1">
                <a:solidFill>
                  <a:schemeClr val="dk1"/>
                </a:solidFill>
              </a:rPr>
              <a:t>лечебно средство</a:t>
            </a:r>
            <a:endParaRPr sz="2000">
              <a:solidFill>
                <a:schemeClr val="dk1"/>
              </a:solidFill>
            </a:endParaRPr>
          </a:p>
          <a:p>
            <a:pPr marL="457200" lvl="0" indent="-346075" algn="l" rtl="0">
              <a:spcBef>
                <a:spcPts val="0"/>
              </a:spcBef>
              <a:spcAft>
                <a:spcPts val="0"/>
              </a:spcAft>
              <a:buClr>
                <a:schemeClr val="dk1"/>
              </a:buClr>
              <a:buSzPct val="100000"/>
              <a:buChar char="●"/>
            </a:pPr>
            <a:r>
              <a:rPr lang="en-US" sz="2000">
                <a:solidFill>
                  <a:schemeClr val="dk1"/>
                </a:solidFill>
              </a:rPr>
              <a:t>Осъден на смърт или избран сред обществото, принесен в жертва при несполуки и бедствия , в този смисъл символ на пречистване</a:t>
            </a:r>
            <a:endParaRPr sz="2000">
              <a:solidFill>
                <a:schemeClr val="dk1"/>
              </a:solidFill>
            </a:endParaRPr>
          </a:p>
          <a:p>
            <a:pPr marL="457200" lvl="0" indent="-346075" algn="l" rtl="0">
              <a:spcBef>
                <a:spcPts val="0"/>
              </a:spcBef>
              <a:spcAft>
                <a:spcPts val="0"/>
              </a:spcAft>
              <a:buClr>
                <a:schemeClr val="dk1"/>
              </a:buClr>
              <a:buSzPct val="100000"/>
              <a:buChar char="●"/>
            </a:pPr>
            <a:r>
              <a:rPr lang="en-US" sz="2000">
                <a:solidFill>
                  <a:schemeClr val="dk1"/>
                </a:solidFill>
              </a:rPr>
              <a:t>Фармакология - наука за фармакона</a:t>
            </a:r>
            <a:endParaRPr sz="2000">
              <a:solidFill>
                <a:schemeClr val="dk1"/>
              </a:solidFill>
            </a:endParaRPr>
          </a:p>
          <a:p>
            <a:pPr marL="457200" lvl="0" indent="-346075" algn="l" rtl="0">
              <a:spcBef>
                <a:spcPts val="0"/>
              </a:spcBef>
              <a:spcAft>
                <a:spcPts val="0"/>
              </a:spcAft>
              <a:buClr>
                <a:schemeClr val="dk1"/>
              </a:buClr>
              <a:buSzPct val="100000"/>
              <a:buChar char="●"/>
            </a:pPr>
            <a:r>
              <a:rPr lang="en-US" sz="2000" i="1">
                <a:solidFill>
                  <a:schemeClr val="dk1"/>
                </a:solidFill>
              </a:rPr>
              <a:t>Papyrus Ebers</a:t>
            </a:r>
            <a:r>
              <a:rPr lang="en-US" sz="2000">
                <a:solidFill>
                  <a:schemeClr val="dk1"/>
                </a:solidFill>
              </a:rPr>
              <a:t>- Най-древният запазен писмен извор за лечебните растения и методи в Египет (16 в.пр.Хр)</a:t>
            </a:r>
            <a:endParaRPr sz="2000">
              <a:solidFill>
                <a:schemeClr val="dk1"/>
              </a:solidFill>
            </a:endParaRPr>
          </a:p>
        </p:txBody>
      </p:sp>
      <p:pic>
        <p:nvPicPr>
          <p:cNvPr id="2" name="Picture 1" descr="28.-GettyImages-959567126-8a81a67"/>
          <p:cNvPicPr>
            <a:picLocks noChangeAspect="1"/>
          </p:cNvPicPr>
          <p:nvPr/>
        </p:nvPicPr>
        <p:blipFill>
          <a:blip r:embed="rId3"/>
          <a:stretch>
            <a:fillRect/>
          </a:stretch>
        </p:blipFill>
        <p:spPr>
          <a:xfrm>
            <a:off x="4855210" y="1194435"/>
            <a:ext cx="4152900" cy="37122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   </a:t>
            </a:r>
          </a:p>
        </p:txBody>
      </p:sp>
      <p:sp>
        <p:nvSpPr>
          <p:cNvPr id="193" name="Google Shape;193;p34"/>
          <p:cNvSpPr txBox="1">
            <a:spLocks noGrp="1"/>
          </p:cNvSpPr>
          <p:nvPr>
            <p:ph type="body" idx="1"/>
          </p:nvPr>
        </p:nvSpPr>
        <p:spPr>
          <a:xfrm>
            <a:off x="311700" y="278600"/>
            <a:ext cx="8520600" cy="473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US" i="1">
                <a:solidFill>
                  <a:schemeClr val="dk1"/>
                </a:solidFill>
              </a:rPr>
              <a:t>“1,26 κρόκος, Crocus sativus L., Saffron </a:t>
            </a:r>
            <a:r>
              <a:rPr lang="en-US">
                <a:solidFill>
                  <a:schemeClr val="dk1"/>
                </a:solidFill>
              </a:rPr>
              <a:t>(Шафран)</a:t>
            </a:r>
            <a:r>
              <a:rPr lang="en-US" i="1">
                <a:solidFill>
                  <a:schemeClr val="dk1"/>
                </a:solidFill>
              </a:rPr>
              <a:t>….It has digestive, emollient, somewhat astringent, and diuretic properties. It brings about a healthy complexion, it counteracts nausea when drunk with grape syrup, and when smeared on with woman’s milk, it checks tearing of the eyes.”</a:t>
            </a:r>
            <a:endParaRPr i="1">
              <a:solidFill>
                <a:schemeClr val="dk1"/>
              </a:solidFill>
            </a:endParaRPr>
          </a:p>
          <a:p>
            <a:pPr marL="0" lvl="0" indent="0" algn="l" rtl="0">
              <a:spcBef>
                <a:spcPts val="1200"/>
              </a:spcBef>
              <a:spcAft>
                <a:spcPts val="1200"/>
              </a:spcAft>
              <a:buNone/>
            </a:pPr>
            <a:r>
              <a:rPr lang="en-US" i="1">
                <a:solidFill>
                  <a:schemeClr val="dk1"/>
                </a:solidFill>
              </a:rPr>
              <a:t>1.26. Шафранът има подпомагащи храносмилането, размекващи, донякъде свиващи и диуретични свойства. Той допринася за здраво изглеждащо излъчване, предотвратява повръщане, когато се пие с гроздов сироп и когато се намазва с кърма, лекува сълзене от очите.</a:t>
            </a:r>
            <a:endParaRPr i="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  </a:t>
            </a:r>
          </a:p>
        </p:txBody>
      </p:sp>
      <p:sp>
        <p:nvSpPr>
          <p:cNvPr id="199" name="Google Shape;199;p35"/>
          <p:cNvSpPr txBox="1">
            <a:spLocks noGrp="1"/>
          </p:cNvSpPr>
          <p:nvPr>
            <p:ph type="body" idx="1"/>
          </p:nvPr>
        </p:nvSpPr>
        <p:spPr>
          <a:xfrm>
            <a:off x="311700" y="0"/>
            <a:ext cx="8657400" cy="5002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i="1">
                <a:solidFill>
                  <a:schemeClr val="dk1"/>
                </a:solidFill>
              </a:rPr>
              <a:t>“1.86 πάπυρος, Cyperus papyrus L., Papyrus </a:t>
            </a:r>
            <a:r>
              <a:rPr lang="en-US">
                <a:solidFill>
                  <a:schemeClr val="dk1"/>
                </a:solidFill>
              </a:rPr>
              <a:t>(Папирус)</a:t>
            </a:r>
            <a:endParaRPr>
              <a:solidFill>
                <a:schemeClr val="dk1"/>
              </a:solidFill>
            </a:endParaRPr>
          </a:p>
          <a:p>
            <a:pPr marL="0" lvl="0" indent="0" algn="l" rtl="0">
              <a:spcBef>
                <a:spcPts val="1200"/>
              </a:spcBef>
              <a:spcAft>
                <a:spcPts val="0"/>
              </a:spcAft>
              <a:buNone/>
            </a:pPr>
            <a:r>
              <a:rPr lang="en-US" i="1">
                <a:solidFill>
                  <a:schemeClr val="dk1"/>
                </a:solidFill>
              </a:rPr>
              <a:t>Papyrus, from which papyrus roll is made, is familiar to all and highly useful in medical practice for opening fistulas,  it is prepared, after it has been soaked, by wrapping it with a linen thread, until it dries. For as it is inserted compressed, it becomes filled with moisture and, as it swells, it opens the fistulas. Its, root, moreover, has something that is even nutritive: the people in Egypt, after chewing it, extract its juice and spit out the chewed matter; they also use these reeds for timber. Papyrus that is burned to ashes keeps in check sores in the mouth and everywhere else; but papyrus roll that was set on fire does this kind of thing better.”</a:t>
            </a:r>
            <a:endParaRPr i="1">
              <a:solidFill>
                <a:schemeClr val="dk1"/>
              </a:solidFill>
            </a:endParaRPr>
          </a:p>
          <a:p>
            <a:pPr marL="0" lvl="0" indent="0" algn="l" rtl="0">
              <a:spcBef>
                <a:spcPts val="1200"/>
              </a:spcBef>
              <a:spcAft>
                <a:spcPts val="1200"/>
              </a:spcAft>
              <a:buNone/>
            </a:pPr>
            <a:r>
              <a:rPr lang="en-US">
                <a:solidFill>
                  <a:schemeClr val="dk1"/>
                </a:solidFill>
              </a:rPr>
              <a:t> 1.86 Папирус (</a:t>
            </a:r>
            <a:r>
              <a:rPr lang="en-US" i="1">
                <a:solidFill>
                  <a:schemeClr val="dk1"/>
                </a:solidFill>
              </a:rPr>
              <a:t>Cyperus papyrus L.</a:t>
            </a:r>
            <a:r>
              <a:rPr lang="en-US">
                <a:solidFill>
                  <a:schemeClr val="dk1"/>
                </a:solidFill>
              </a:rPr>
              <a:t>), от който се правят свитъците, е познат на всички и много полезен в медицинската практика за отваряне на фистули- приготвя се, след като бъде напоен, като се увива в ленено платно, докато изсъхне. Вкаран компресиран, той поема влага и се надува, като по този начин отваря фистулата. Още повече, коренът му, има хранителни свойства: Хората в Египет, след сдъвкване, извличат сока му и изплюват сдъвканата материя. Те също използват тези плевели като строителен материал. Папирус, изгорен на пепел, поддържа язви в устата и навсякъде другаде. Свитък от папирус, който е запален, има още по-добре изразени такива свойства.</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  </a:t>
            </a:r>
          </a:p>
        </p:txBody>
      </p:sp>
      <p:sp>
        <p:nvSpPr>
          <p:cNvPr id="205" name="Google Shape;205;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i="1">
                <a:solidFill>
                  <a:schemeClr val="dk1"/>
                </a:solidFill>
              </a:rPr>
              <a:t>“Ill, 27 όρ(γανος Ήρακλειωτική, Origanum heracleoticum vulgare Rchb. and (λ vulgare L., Oregano</a:t>
            </a:r>
            <a:r>
              <a:rPr lang="en-US">
                <a:solidFill>
                  <a:schemeClr val="dk1"/>
                </a:solidFill>
              </a:rPr>
              <a:t> (Риган)</a:t>
            </a:r>
            <a:endParaRPr>
              <a:solidFill>
                <a:schemeClr val="dk1"/>
              </a:solidFill>
            </a:endParaRPr>
          </a:p>
          <a:p>
            <a:pPr marL="0" lvl="0" indent="0" algn="l" rtl="0">
              <a:spcBef>
                <a:spcPts val="1200"/>
              </a:spcBef>
              <a:spcAft>
                <a:spcPts val="0"/>
              </a:spcAft>
              <a:buNone/>
            </a:pPr>
            <a:r>
              <a:rPr lang="en-US" i="1">
                <a:solidFill>
                  <a:schemeClr val="dk1"/>
                </a:solidFill>
              </a:rPr>
              <a:t>2. Its decoction, used in the bath water, helps for itching, mange, and jaundice. Juice extracted from it when fresh, treats inflamed tonsils, uvulas, and thrush, and it draws blood through the nostrils when instilled with oil of iris. Combined with milk, it also assuages earaches”</a:t>
            </a:r>
            <a:endParaRPr i="1">
              <a:solidFill>
                <a:schemeClr val="dk1"/>
              </a:solidFill>
            </a:endParaRPr>
          </a:p>
          <a:p>
            <a:pPr marL="0" lvl="0" indent="0" algn="l" rtl="0">
              <a:spcBef>
                <a:spcPts val="1200"/>
              </a:spcBef>
              <a:spcAft>
                <a:spcPts val="0"/>
              </a:spcAft>
              <a:buClr>
                <a:schemeClr val="dk1"/>
              </a:buClr>
              <a:buSzPct val="61000"/>
              <a:buFont typeface="Arial" panose="020B0604020202020204"/>
              <a:buNone/>
            </a:pPr>
            <a:r>
              <a:rPr lang="en-US" i="1">
                <a:solidFill>
                  <a:schemeClr val="dk1"/>
                </a:solidFill>
              </a:rPr>
              <a:t>Ill, 27 Риганът, когато се постави във водата във ваната, помага за сърбеж, краста и жълтеница. Сокът от свежи листа лекува възпалени сливици, увула и обрив и извлича кръв от ноздрите когато се влага с олио от ирис. В комбинация с мляко, успокоява ушни болки.</a:t>
            </a:r>
            <a:endParaRPr i="1">
              <a:solidFill>
                <a:schemeClr val="dk1"/>
              </a:solidFill>
            </a:endParaRPr>
          </a:p>
          <a:p>
            <a:pPr marL="0" lvl="0" indent="0" algn="l" rtl="0">
              <a:spcBef>
                <a:spcPts val="1200"/>
              </a:spcBef>
              <a:spcAft>
                <a:spcPts val="1200"/>
              </a:spcAft>
              <a:buNone/>
            </a:pPr>
            <a:endParaRPr i="1">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Интересни животински рецепти:  </a:t>
            </a:r>
          </a:p>
        </p:txBody>
      </p:sp>
      <p:sp>
        <p:nvSpPr>
          <p:cNvPr id="211" name="Google Shape;211;p37"/>
          <p:cNvSpPr txBox="1">
            <a:spLocks noGrp="1"/>
          </p:cNvSpPr>
          <p:nvPr>
            <p:ph type="body" idx="1"/>
          </p:nvPr>
        </p:nvSpPr>
        <p:spPr>
          <a:xfrm>
            <a:off x="311700" y="1122325"/>
            <a:ext cx="8520600" cy="4021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i="1">
                <a:solidFill>
                  <a:schemeClr val="dk1"/>
                </a:solidFill>
              </a:rPr>
              <a:t>“II, 3 ιππόκαμπος, Sea horse (Морско конче)</a:t>
            </a:r>
            <a:endParaRPr i="1">
              <a:solidFill>
                <a:schemeClr val="dk1"/>
              </a:solidFill>
            </a:endParaRPr>
          </a:p>
          <a:p>
            <a:pPr marL="0" lvl="0" indent="0" algn="l" rtl="0">
              <a:spcBef>
                <a:spcPts val="1200"/>
              </a:spcBef>
              <a:spcAft>
                <a:spcPts val="0"/>
              </a:spcAft>
              <a:buNone/>
            </a:pPr>
            <a:r>
              <a:rPr lang="en-US" i="1">
                <a:solidFill>
                  <a:schemeClr val="dk1"/>
                </a:solidFill>
              </a:rPr>
              <a:t> The sea horse is a small marine animal. Having been burned, its ash, in combination with liquid pitch or lard or unguent of marjoram, restores hair on bald spots when and rubbed on them.”</a:t>
            </a:r>
            <a:endParaRPr i="1">
              <a:solidFill>
                <a:schemeClr val="dk1"/>
              </a:solidFill>
            </a:endParaRPr>
          </a:p>
          <a:p>
            <a:pPr marL="0" lvl="0" indent="0" algn="l" rtl="0">
              <a:spcBef>
                <a:spcPts val="1200"/>
              </a:spcBef>
              <a:spcAft>
                <a:spcPts val="0"/>
              </a:spcAft>
              <a:buNone/>
            </a:pPr>
            <a:r>
              <a:rPr lang="en-US" i="1">
                <a:solidFill>
                  <a:schemeClr val="dk1"/>
                </a:solidFill>
              </a:rPr>
              <a:t>II, 3 Морското конче е малко морско животно. Когато се изгори, пепелта от него в комбинация с течна смола или унгвент от майорана, възстановява косата по плешиви места, когато се натрие върху тях. </a:t>
            </a:r>
            <a:endParaRPr i="1">
              <a:solidFill>
                <a:schemeClr val="dk1"/>
              </a:solidFill>
            </a:endParaRPr>
          </a:p>
          <a:p>
            <a:pPr marL="0" lvl="0" indent="0" algn="l" rtl="0">
              <a:spcBef>
                <a:spcPts val="1200"/>
              </a:spcBef>
              <a:spcAft>
                <a:spcPts val="0"/>
              </a:spcAft>
              <a:buNone/>
            </a:pPr>
            <a:endParaRPr i="1">
              <a:solidFill>
                <a:schemeClr val="dk1"/>
              </a:solidFill>
            </a:endParaRPr>
          </a:p>
          <a:p>
            <a:pPr marL="0" lvl="0" indent="0" algn="l" rtl="0">
              <a:spcBef>
                <a:spcPts val="1200"/>
              </a:spcBef>
              <a:spcAft>
                <a:spcPts val="0"/>
              </a:spcAft>
              <a:buNone/>
            </a:pPr>
            <a:r>
              <a:rPr lang="en-US" i="1">
                <a:solidFill>
                  <a:schemeClr val="dk1"/>
                </a:solidFill>
              </a:rPr>
              <a:t>“II, 23 δρχι* Ιπποποτάμου, Testicle of hippopotamus (Хипопотам)</a:t>
            </a:r>
            <a:endParaRPr i="1">
              <a:solidFill>
                <a:schemeClr val="dk1"/>
              </a:solidFill>
            </a:endParaRPr>
          </a:p>
          <a:p>
            <a:pPr marL="0" lvl="0" indent="0" algn="l" rtl="0">
              <a:spcBef>
                <a:spcPts val="1200"/>
              </a:spcBef>
              <a:spcAft>
                <a:spcPts val="0"/>
              </a:spcAft>
              <a:buNone/>
            </a:pPr>
            <a:r>
              <a:rPr lang="en-US" i="1">
                <a:solidFill>
                  <a:schemeClr val="dk1"/>
                </a:solidFill>
              </a:rPr>
              <a:t> Dried and triturated testicle of hippopotamus is drunk with wine for bites of reptiles.”</a:t>
            </a:r>
            <a:endParaRPr i="1">
              <a:solidFill>
                <a:schemeClr val="dk1"/>
              </a:solidFill>
            </a:endParaRPr>
          </a:p>
          <a:p>
            <a:pPr marL="0" lvl="0" indent="0" algn="l" rtl="0">
              <a:spcBef>
                <a:spcPts val="1200"/>
              </a:spcBef>
              <a:spcAft>
                <a:spcPts val="1200"/>
              </a:spcAft>
              <a:buClr>
                <a:schemeClr val="dk1"/>
              </a:buClr>
              <a:buSzPct val="61000"/>
              <a:buFont typeface="Arial" panose="020B0604020202020204"/>
              <a:buNone/>
            </a:pPr>
            <a:r>
              <a:rPr lang="en-US" i="1">
                <a:solidFill>
                  <a:schemeClr val="dk1"/>
                </a:solidFill>
              </a:rPr>
              <a:t>II, 23 Тестисите от хипопотам, когато са изсушени и смлени на пудра, се пият с вино при ухапване от влечуги. </a:t>
            </a:r>
            <a:endParaRPr i="1">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solidFill>
                  <a:srgbClr val="FF0000"/>
                </a:solidFill>
              </a:rPr>
              <a:t>Лечение от Студентски град</a:t>
            </a:r>
            <a:r>
              <a:rPr lang="en-US"/>
              <a:t>:  </a:t>
            </a:r>
          </a:p>
        </p:txBody>
      </p:sp>
      <p:sp>
        <p:nvSpPr>
          <p:cNvPr id="217" name="Google Shape;217;p3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i="1"/>
              <a:t>“</a:t>
            </a:r>
            <a:r>
              <a:rPr lang="en-US" i="1">
                <a:solidFill>
                  <a:schemeClr val="dk1"/>
                </a:solidFill>
              </a:rPr>
              <a:t>II, 34 κόρεις οί άπό κλίνης, Bed-bugs </a:t>
            </a:r>
            <a:r>
              <a:rPr lang="en-US">
                <a:solidFill>
                  <a:schemeClr val="dk1"/>
                </a:solidFill>
              </a:rPr>
              <a:t>(Дървеници)</a:t>
            </a:r>
            <a:endParaRPr>
              <a:solidFill>
                <a:schemeClr val="dk1"/>
              </a:solidFill>
            </a:endParaRPr>
          </a:p>
          <a:p>
            <a:pPr marL="0" lvl="0" indent="0" algn="l" rtl="0">
              <a:spcBef>
                <a:spcPts val="1200"/>
              </a:spcBef>
              <a:spcAft>
                <a:spcPts val="0"/>
              </a:spcAft>
              <a:buNone/>
            </a:pPr>
            <a:r>
              <a:rPr lang="en-US" i="1">
                <a:solidFill>
                  <a:schemeClr val="dk1"/>
                </a:solidFill>
              </a:rPr>
              <a:t>Seven bedbugs, placed inside beans and swallowed before the onset of a quartan fever, help those having an attack of quartan fever, they also help those bitten by asps when drunk without the beans, and when smelled, they revive those in a state of uterine suffocation. Drunk with vinegar, they get rid of leeches, and when inserted ground up into the urethra, they bring an end to difficult micturition.”</a:t>
            </a:r>
            <a:endParaRPr i="1">
              <a:solidFill>
                <a:schemeClr val="dk1"/>
              </a:solidFill>
            </a:endParaRPr>
          </a:p>
          <a:p>
            <a:pPr marL="0" lvl="0" indent="0" algn="l" rtl="0">
              <a:spcBef>
                <a:spcPts val="1200"/>
              </a:spcBef>
              <a:spcAft>
                <a:spcPts val="1200"/>
              </a:spcAft>
              <a:buNone/>
            </a:pPr>
            <a:endParaRPr i="1">
              <a:solidFill>
                <a:schemeClr val="dk1"/>
              </a:solidFill>
            </a:endParaRPr>
          </a:p>
        </p:txBody>
      </p:sp>
      <p:sp>
        <p:nvSpPr>
          <p:cNvPr id="2" name="Text Placeholder 0"/>
          <p:cNvSpPr>
            <a:spLocks noGrp="1"/>
          </p:cNvSpPr>
          <p:nvPr>
            <p:ph type="body" idx="2"/>
          </p:nvPr>
        </p:nvSpPr>
        <p:spPr>
          <a:xfrm>
            <a:off x="4461510" y="1152525"/>
            <a:ext cx="4370705" cy="3416300"/>
          </a:xfrm>
        </p:spPr>
        <p:txBody>
          <a:bodyPr>
            <a:normAutofit fontScale="90000" lnSpcReduction="20000"/>
          </a:bodyPr>
          <a:lstStyle/>
          <a:p>
            <a:pPr marL="0" lvl="0" indent="0" algn="just" rtl="0">
              <a:spcBef>
                <a:spcPts val="1200"/>
              </a:spcBef>
              <a:spcAft>
                <a:spcPts val="0"/>
              </a:spcAft>
              <a:buClr>
                <a:schemeClr val="dk1"/>
              </a:buClr>
              <a:buSzPct val="61000"/>
              <a:buFont typeface="Arial" panose="020B0604020202020204"/>
              <a:buNone/>
            </a:pPr>
            <a:r>
              <a:rPr lang="en-US" i="1">
                <a:solidFill>
                  <a:schemeClr val="dk1"/>
                </a:solidFill>
                <a:sym typeface="+mn-ea"/>
              </a:rPr>
              <a:t>II, 34 Седем дървеници, поставени в боб и погълнати преди настъпването на пристъп на Малария Квартана, помага на засегнатите от тази болест. Те също помагат на ухапаните от пепелянка</a:t>
            </a:r>
            <a:r>
              <a:rPr lang="en-US" altLang="en-US" i="1">
                <a:solidFill>
                  <a:schemeClr val="dk1"/>
                </a:solidFill>
                <a:sym typeface="+mn-ea"/>
              </a:rPr>
              <a:t>,</a:t>
            </a:r>
            <a:r>
              <a:rPr lang="en-US" i="1">
                <a:solidFill>
                  <a:schemeClr val="dk1"/>
                </a:solidFill>
                <a:sym typeface="+mn-ea"/>
              </a:rPr>
              <a:t> когато се приемат без боб, а когато се подушат</a:t>
            </a:r>
            <a:r>
              <a:rPr lang="en-US" altLang="en-US" i="1">
                <a:solidFill>
                  <a:schemeClr val="dk1"/>
                </a:solidFill>
                <a:sym typeface="+mn-ea"/>
              </a:rPr>
              <a:t>/вдишат</a:t>
            </a:r>
            <a:r>
              <a:rPr lang="en-US" i="1">
                <a:solidFill>
                  <a:schemeClr val="dk1"/>
                </a:solidFill>
                <a:sym typeface="+mn-ea"/>
              </a:rPr>
              <a:t>, облекчават болките, причинени от маточн</a:t>
            </a:r>
            <a:r>
              <a:rPr lang="en-US" altLang="en-US" i="1">
                <a:solidFill>
                  <a:schemeClr val="dk1"/>
                </a:solidFill>
                <a:sym typeface="+mn-ea"/>
              </a:rPr>
              <a:t>о душене* </a:t>
            </a:r>
            <a:r>
              <a:rPr lang="en-US" i="1">
                <a:solidFill>
                  <a:schemeClr val="dk1"/>
                </a:solidFill>
                <a:sym typeface="+mn-ea"/>
              </a:rPr>
              <a:t>. Изпити с оцет, те очистват от пиявици, а когато се поставят смлени в уретрата, поставят края на трудната микция.  </a:t>
            </a:r>
            <a:endParaRPr i="1">
              <a:solidFill>
                <a:schemeClr val="dk1"/>
              </a:solidFill>
            </a:endParaRPr>
          </a:p>
          <a:p>
            <a:pPr marL="0" lvl="0" indent="0" algn="l" rtl="0">
              <a:spcBef>
                <a:spcPts val="1200"/>
              </a:spcBef>
              <a:spcAft>
                <a:spcPts val="0"/>
              </a:spcAft>
              <a:buNone/>
            </a:pPr>
            <a:endParaRPr i="1">
              <a:solidFill>
                <a:schemeClr val="dk1"/>
              </a:solidFill>
            </a:endParaRPr>
          </a:p>
          <a:p>
            <a:pPr marL="0" lvl="0" indent="0" algn="l" rtl="0">
              <a:spcBef>
                <a:spcPts val="1200"/>
              </a:spcBef>
              <a:spcAft>
                <a:spcPts val="1200"/>
              </a:spcAft>
              <a:buNone/>
            </a:pPr>
            <a:r>
              <a:rPr lang="en-US" altLang="en-US">
                <a:solidFill>
                  <a:schemeClr val="dk1"/>
                </a:solidFill>
                <a:sym typeface="+mn-ea"/>
              </a:rPr>
              <a:t>*(или познато по-късно като hysteria; причудлива женска болест с още по-неясни симптоми, определена от мъже като маточно страдание причинено от подскачането на “сърдитата матка”)</a:t>
            </a:r>
            <a:endParaRPr i="1">
              <a:solidFill>
                <a:schemeClr val="dk1"/>
              </a:solidFill>
            </a:endParaRPr>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Накъде без Гален?</a:t>
            </a:r>
          </a:p>
        </p:txBody>
      </p:sp>
      <p:sp>
        <p:nvSpPr>
          <p:cNvPr id="223" name="Google Shape;223;p39"/>
          <p:cNvSpPr txBox="1">
            <a:spLocks noGrp="1"/>
          </p:cNvSpPr>
          <p:nvPr>
            <p:ph type="body" idx="1"/>
          </p:nvPr>
        </p:nvSpPr>
        <p:spPr>
          <a:xfrm>
            <a:off x="0" y="1152475"/>
            <a:ext cx="6868800" cy="399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a:t>С Диоскурид независимо един от друг въвеждат аптекарските тегло и мярка и унифицира рецептите</a:t>
            </a:r>
          </a:p>
          <a:p>
            <a:pPr marL="457200" lvl="0" indent="-342900" algn="l" rtl="0">
              <a:spcBef>
                <a:spcPts val="0"/>
              </a:spcBef>
              <a:spcAft>
                <a:spcPts val="0"/>
              </a:spcAft>
              <a:buSzPts val="1800"/>
              <a:buChar char="●"/>
            </a:pPr>
            <a:r>
              <a:rPr lang="en-US"/>
              <a:t>Привърженик на Полифармацията, понякога приготвя смеси от над 25 съставки </a:t>
            </a:r>
          </a:p>
          <a:p>
            <a:pPr marL="457200" lvl="0" indent="-342900" algn="l" rtl="0">
              <a:spcBef>
                <a:spcPts val="0"/>
              </a:spcBef>
              <a:spcAft>
                <a:spcPts val="0"/>
              </a:spcAft>
              <a:buSzPts val="1800"/>
              <a:buChar char="●"/>
            </a:pPr>
            <a:r>
              <a:rPr lang="en-US"/>
              <a:t>За пръв път опитва да индивидуализира дозите на веществата на база наука</a:t>
            </a:r>
          </a:p>
          <a:p>
            <a:pPr marL="457200" lvl="0" indent="-342900" algn="l" rtl="0">
              <a:spcBef>
                <a:spcPts val="0"/>
              </a:spcBef>
              <a:spcAft>
                <a:spcPts val="0"/>
              </a:spcAft>
              <a:buSzPts val="1800"/>
              <a:buChar char="●"/>
            </a:pPr>
            <a:r>
              <a:rPr lang="en-US"/>
              <a:t>Опитва да формулира универсален антидот, който се използва и против чумните епидемии</a:t>
            </a:r>
          </a:p>
          <a:p>
            <a:pPr marL="457200" lvl="0" indent="-342900" algn="l" rtl="0">
              <a:spcBef>
                <a:spcPts val="0"/>
              </a:spcBef>
              <a:spcAft>
                <a:spcPts val="0"/>
              </a:spcAft>
              <a:buSzPts val="1800"/>
              <a:buChar char="●"/>
            </a:pPr>
            <a:r>
              <a:rPr lang="en-US" i="1" u="sng">
                <a:solidFill>
                  <a:schemeClr val="hlink"/>
                </a:solidFill>
                <a:hlinkClick r:id="rId3"/>
              </a:rPr>
              <a:t>Mithridatum / icum</a:t>
            </a:r>
            <a:r>
              <a:rPr lang="en-US"/>
              <a:t>- съдържал над 50 съставки, сред които опиум, джинджифил, канела, шафран, кръв от патица, смирна, стрита пепелянка. Смятало се, че е антидот и при ухапвания от змии и натравяния</a:t>
            </a:r>
          </a:p>
        </p:txBody>
      </p:sp>
      <p:pic>
        <p:nvPicPr>
          <p:cNvPr id="224" name="Google Shape;224;p39"/>
          <p:cNvPicPr preferRelativeResize="0"/>
          <p:nvPr/>
        </p:nvPicPr>
        <p:blipFill>
          <a:blip r:embed="rId4"/>
          <a:stretch>
            <a:fillRect/>
          </a:stretch>
        </p:blipFill>
        <p:spPr>
          <a:xfrm>
            <a:off x="6696800" y="734350"/>
            <a:ext cx="2447200" cy="3059000"/>
          </a:xfrm>
          <a:prstGeom prst="rect">
            <a:avLst/>
          </a:prstGeom>
          <a:noFill/>
          <a:ln>
            <a:noFill/>
          </a:ln>
        </p:spPr>
      </p:pic>
      <p:sp>
        <p:nvSpPr>
          <p:cNvPr id="225" name="Google Shape;225;p39"/>
          <p:cNvSpPr txBox="1"/>
          <p:nvPr/>
        </p:nvSpPr>
        <p:spPr>
          <a:xfrm>
            <a:off x="6547250" y="3889775"/>
            <a:ext cx="2239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Mithridatum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Галеновите препарати</a:t>
            </a:r>
          </a:p>
        </p:txBody>
      </p:sp>
      <p:sp>
        <p:nvSpPr>
          <p:cNvPr id="231" name="Google Shape;231;p40"/>
          <p:cNvSpPr txBox="1">
            <a:spLocks noGrp="1"/>
          </p:cNvSpPr>
          <p:nvPr>
            <p:ph type="body" idx="1"/>
          </p:nvPr>
        </p:nvSpPr>
        <p:spPr>
          <a:xfrm>
            <a:off x="311700" y="1152475"/>
            <a:ext cx="8520600" cy="37446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endParaRPr/>
          </a:p>
          <a:p>
            <a:pPr marL="457200" lvl="0" indent="-342900" algn="l" rtl="0">
              <a:spcBef>
                <a:spcPts val="1200"/>
              </a:spcBef>
              <a:spcAft>
                <a:spcPts val="0"/>
              </a:spcAft>
              <a:buSzPts val="1800"/>
              <a:buChar char="●"/>
            </a:pPr>
            <a:r>
              <a:rPr lang="en-US"/>
              <a:t>Лечебни препарати, използващи екстракцията на лечебни вещества от растения посредством елюенти (алкохол, вода и други)</a:t>
            </a:r>
          </a:p>
          <a:p>
            <a:pPr marL="457200" lvl="0" indent="-342900" algn="l" rtl="0">
              <a:spcBef>
                <a:spcPts val="0"/>
              </a:spcBef>
              <a:spcAft>
                <a:spcPts val="0"/>
              </a:spcAft>
              <a:buSzPts val="1800"/>
              <a:buChar char="●"/>
            </a:pPr>
            <a:r>
              <a:rPr lang="en-US"/>
              <a:t>Тинктури, екстракти, линименти, сиропи, сапуни и други</a:t>
            </a:r>
          </a:p>
          <a:p>
            <a:pPr marL="457200" lvl="0" indent="-342900" algn="l" rtl="0">
              <a:spcBef>
                <a:spcPts val="0"/>
              </a:spcBef>
              <a:spcAft>
                <a:spcPts val="0"/>
              </a:spcAft>
              <a:buSzPts val="1800"/>
              <a:buChar char="●"/>
            </a:pPr>
            <a:r>
              <a:rPr lang="en-US"/>
              <a:t>Използвани и до днес</a:t>
            </a:r>
          </a:p>
          <a:p>
            <a:pPr marL="457200" lvl="0" indent="-342900" algn="l" rtl="0">
              <a:spcBef>
                <a:spcPts val="0"/>
              </a:spcBef>
              <a:spcAft>
                <a:spcPts val="0"/>
              </a:spcAft>
              <a:buSzPts val="1800"/>
              <a:buChar char="●"/>
            </a:pPr>
            <a:r>
              <a:rPr lang="en-US"/>
              <a:t>Гален е създател на първия студен крем (</a:t>
            </a:r>
            <a:r>
              <a:rPr lang="en-US" i="1"/>
              <a:t>Unguentum Aquae Rosae</a:t>
            </a:r>
            <a:r>
              <a:rPr lang="en-US"/>
              <a:t>) , съдържащ розова вода, бадемово олио и парафин, който също е активно използван до днес</a:t>
            </a:r>
          </a:p>
          <a:p>
            <a:pPr marL="457200" lvl="0" indent="-342900" algn="l" rtl="0">
              <a:spcBef>
                <a:spcPts val="0"/>
              </a:spcBef>
              <a:spcAft>
                <a:spcPts val="0"/>
              </a:spcAft>
              <a:buSzPts val="1800"/>
              <a:buChar char="●"/>
            </a:pPr>
            <a:r>
              <a:rPr lang="en-US"/>
              <a:t>Класифицира билките според свойства им: Затоплящи, охлаждащи, овлажняващи, изсушаващи</a:t>
            </a:r>
          </a:p>
          <a:p>
            <a:pPr marL="0" lvl="0" indent="0" algn="l" rtl="0">
              <a:spcBef>
                <a:spcPts val="1200"/>
              </a:spcBef>
              <a:spcAft>
                <a:spcPts val="1200"/>
              </a:spcAft>
              <a:buNone/>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311700" y="445025"/>
            <a:ext cx="8635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Карл Линей и съвременната класификация на видовете</a:t>
            </a:r>
          </a:p>
        </p:txBody>
      </p:sp>
      <p:sp>
        <p:nvSpPr>
          <p:cNvPr id="237" name="Google Shape;237;p41"/>
          <p:cNvSpPr txBox="1">
            <a:spLocks noGrp="1"/>
          </p:cNvSpPr>
          <p:nvPr>
            <p:ph type="body" idx="1"/>
          </p:nvPr>
        </p:nvSpPr>
        <p:spPr>
          <a:xfrm>
            <a:off x="311700" y="1152475"/>
            <a:ext cx="5185500" cy="3800400"/>
          </a:xfrm>
          <a:prstGeom prst="rect">
            <a:avLst/>
          </a:prstGeom>
        </p:spPr>
        <p:txBody>
          <a:bodyPr spcFirstLastPara="1" wrap="square" lIns="91425" tIns="91425" rIns="91425" bIns="91425" anchor="t" anchorCtr="0">
            <a:normAutofit fontScale="90000"/>
          </a:bodyPr>
          <a:lstStyle/>
          <a:p>
            <a:pPr marL="457200" lvl="0" indent="-342900" algn="l" rtl="0">
              <a:spcBef>
                <a:spcPts val="0"/>
              </a:spcBef>
              <a:spcAft>
                <a:spcPts val="0"/>
              </a:spcAft>
              <a:buSzPts val="1800"/>
              <a:buChar char="●"/>
            </a:pPr>
            <a:r>
              <a:rPr lang="en-US"/>
              <a:t>Carolus Linnaeus ( 1707-1778 )</a:t>
            </a:r>
            <a:r>
              <a:rPr lang="en-US" altLang="en-US"/>
              <a:t>- </a:t>
            </a:r>
            <a:r>
              <a:rPr lang="en-US"/>
              <a:t>Шведски учен</a:t>
            </a:r>
          </a:p>
          <a:p>
            <a:pPr marL="457200" lvl="0" indent="-342900" algn="l" rtl="0">
              <a:spcBef>
                <a:spcPts val="0"/>
              </a:spcBef>
              <a:spcAft>
                <a:spcPts val="0"/>
              </a:spcAft>
              <a:buSzPts val="1800"/>
              <a:buChar char="●"/>
            </a:pPr>
            <a:r>
              <a:rPr lang="en-US"/>
              <a:t>Твърди се, че в семейството му се говорело толкова много латински, че го проговорил преди шведския като дете</a:t>
            </a:r>
          </a:p>
          <a:p>
            <a:pPr marL="457200" lvl="0" indent="-342900" algn="l" rtl="0">
              <a:spcBef>
                <a:spcPts val="0"/>
              </a:spcBef>
              <a:spcAft>
                <a:spcPts val="0"/>
              </a:spcAft>
              <a:buSzPts val="1800"/>
              <a:buChar char="●"/>
            </a:pPr>
            <a:r>
              <a:rPr lang="en-US"/>
              <a:t>Създател на бином</a:t>
            </a:r>
            <a:r>
              <a:rPr lang="en-US" altLang="en-US"/>
              <a:t>иналната</a:t>
            </a:r>
            <a:r>
              <a:rPr lang="en-US"/>
              <a:t> номенклатура </a:t>
            </a:r>
          </a:p>
          <a:p>
            <a:pPr marL="457200" lvl="0" indent="-342900" algn="l" rtl="0">
              <a:spcBef>
                <a:spcPts val="0"/>
              </a:spcBef>
              <a:spcAft>
                <a:spcPts val="0"/>
              </a:spcAft>
              <a:buSzPts val="1800"/>
              <a:buChar char="●"/>
            </a:pPr>
            <a:r>
              <a:rPr lang="en-US"/>
              <a:t>Въвежда основните термини в таксономията (Вид, род, семейство, разред, клас, тип/отдел, царство)</a:t>
            </a:r>
          </a:p>
          <a:p>
            <a:pPr marL="457200" lvl="0" indent="-342900" algn="l" rtl="0">
              <a:spcBef>
                <a:spcPts val="0"/>
              </a:spcBef>
              <a:spcAft>
                <a:spcPts val="0"/>
              </a:spcAft>
              <a:buSzPts val="1800"/>
              <a:buChar char="●"/>
            </a:pPr>
            <a:r>
              <a:rPr lang="en-US"/>
              <a:t>Таксономия-   τάξις – „ред“</a:t>
            </a:r>
            <a:r>
              <a:rPr lang="en-US" altLang="en-US"/>
              <a:t>;</a:t>
            </a:r>
            <a:r>
              <a:rPr lang="en-US"/>
              <a:t> νομος – „закон</a:t>
            </a:r>
            <a:r>
              <a:rPr lang="en-US" altLang="en-US"/>
              <a:t>”</a:t>
            </a:r>
            <a:endParaRPr lang="en-US"/>
          </a:p>
          <a:p>
            <a:pPr marL="457200" lvl="0" indent="-342900" algn="l" rtl="0">
              <a:spcBef>
                <a:spcPts val="0"/>
              </a:spcBef>
              <a:spcAft>
                <a:spcPts val="0"/>
              </a:spcAft>
              <a:buSzPts val="1800"/>
              <a:buChar char="●"/>
            </a:pPr>
            <a:r>
              <a:rPr lang="en-US"/>
              <a:t>Създател и на модерната ботаника. В своята </a:t>
            </a:r>
            <a:r>
              <a:rPr lang="en-US" i="1"/>
              <a:t>Species Plantarum</a:t>
            </a:r>
            <a:r>
              <a:rPr lang="en-US"/>
              <a:t> описва над 7300 вида познати </a:t>
            </a:r>
            <a:r>
              <a:rPr lang="en-US" altLang="en-US"/>
              <a:t>до</a:t>
            </a:r>
            <a:r>
              <a:rPr lang="en-US"/>
              <a:t>тогава вида</a:t>
            </a:r>
          </a:p>
        </p:txBody>
      </p:sp>
      <p:pic>
        <p:nvPicPr>
          <p:cNvPr id="238" name="Google Shape;238;p41"/>
          <p:cNvPicPr preferRelativeResize="0"/>
          <p:nvPr/>
        </p:nvPicPr>
        <p:blipFill>
          <a:blip r:embed="rId3"/>
          <a:stretch>
            <a:fillRect/>
          </a:stretch>
        </p:blipFill>
        <p:spPr>
          <a:xfrm>
            <a:off x="5744525" y="957263"/>
            <a:ext cx="3143250" cy="3800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311700" y="1985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Биномната номенклатура и защо улеснява живота </a:t>
            </a:r>
          </a:p>
        </p:txBody>
      </p:sp>
      <p:sp>
        <p:nvSpPr>
          <p:cNvPr id="244" name="Google Shape;244;p42"/>
          <p:cNvSpPr txBox="1">
            <a:spLocks noGrp="1"/>
          </p:cNvSpPr>
          <p:nvPr>
            <p:ph type="body" idx="1"/>
          </p:nvPr>
        </p:nvSpPr>
        <p:spPr>
          <a:xfrm>
            <a:off x="311700" y="771275"/>
            <a:ext cx="4038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i="1">
                <a:solidFill>
                  <a:srgbClr val="202122"/>
                </a:solidFill>
              </a:rPr>
              <a:t>Plantago foliis ovato-lanceolatus pubescentibus, spica cylindrica, scapo tereti</a:t>
            </a:r>
            <a:r>
              <a:rPr lang="en-US">
                <a:solidFill>
                  <a:srgbClr val="202122"/>
                </a:solidFill>
              </a:rPr>
              <a:t> =</a:t>
            </a:r>
            <a:r>
              <a:rPr lang="en-US" b="1" i="1">
                <a:solidFill>
                  <a:srgbClr val="202122"/>
                </a:solidFill>
              </a:rPr>
              <a:t>Plantago media</a:t>
            </a:r>
          </a:p>
        </p:txBody>
      </p:sp>
      <p:pic>
        <p:nvPicPr>
          <p:cNvPr id="245" name="Google Shape;245;p42"/>
          <p:cNvPicPr preferRelativeResize="0"/>
          <p:nvPr/>
        </p:nvPicPr>
        <p:blipFill rotWithShape="1">
          <a:blip r:embed="rId3"/>
          <a:srcRect t="3551" b="4688"/>
          <a:stretch>
            <a:fillRect/>
          </a:stretch>
        </p:blipFill>
        <p:spPr>
          <a:xfrm>
            <a:off x="861763" y="1757375"/>
            <a:ext cx="2595825" cy="3300400"/>
          </a:xfrm>
          <a:prstGeom prst="rect">
            <a:avLst/>
          </a:prstGeom>
          <a:noFill/>
          <a:ln>
            <a:noFill/>
          </a:ln>
        </p:spPr>
      </p:pic>
      <p:sp>
        <p:nvSpPr>
          <p:cNvPr id="246" name="Google Shape;246;p42"/>
          <p:cNvSpPr txBox="1"/>
          <p:nvPr/>
        </p:nvSpPr>
        <p:spPr>
          <a:xfrm>
            <a:off x="5047050" y="771275"/>
            <a:ext cx="3718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t>Nepeta floribus interrupte spicatis pedunculatis ("Nepeta with flowers in a stalked, interrupted spike")= </a:t>
            </a:r>
            <a:r>
              <a:rPr lang="en-US" sz="1800" b="1"/>
              <a:t>Nepeta Cataria</a:t>
            </a:r>
            <a:endParaRPr sz="1800" b="1"/>
          </a:p>
        </p:txBody>
      </p:sp>
      <p:pic>
        <p:nvPicPr>
          <p:cNvPr id="247" name="Google Shape;247;p42"/>
          <p:cNvPicPr preferRelativeResize="0"/>
          <p:nvPr/>
        </p:nvPicPr>
        <p:blipFill>
          <a:blip r:embed="rId4"/>
          <a:stretch>
            <a:fillRect/>
          </a:stretch>
        </p:blipFill>
        <p:spPr>
          <a:xfrm>
            <a:off x="5207612" y="2294300"/>
            <a:ext cx="3397075" cy="2552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Източници:</a:t>
            </a:r>
          </a:p>
        </p:txBody>
      </p:sp>
      <p:sp>
        <p:nvSpPr>
          <p:cNvPr id="253" name="Google Shape;253;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371600" lvl="0" indent="0" algn="l" rtl="0">
              <a:spcBef>
                <a:spcPts val="0"/>
              </a:spcBef>
              <a:spcAft>
                <a:spcPts val="100"/>
              </a:spcAft>
              <a:buNone/>
            </a:pPr>
            <a:r>
              <a:rPr lang="en-US"/>
              <a:t> </a:t>
            </a:r>
          </a:p>
        </p:txBody>
      </p:sp>
      <p:sp>
        <p:nvSpPr>
          <p:cNvPr id="254" name="Google Shape;254;p43"/>
          <p:cNvSpPr txBox="1"/>
          <p:nvPr/>
        </p:nvSpPr>
        <p:spPr>
          <a:xfrm>
            <a:off x="311700" y="1186500"/>
            <a:ext cx="83262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US"/>
              <a:t>Anderson, Margaret J. (1997). Carl Linnaeus: Father of Classification. United States: Enslow Publishers. ISBN 978-0-89490-786-9.</a:t>
            </a:r>
          </a:p>
          <a:p>
            <a:pPr marL="457200" lvl="0" indent="-317500" algn="l" rtl="0">
              <a:spcBef>
                <a:spcPts val="0"/>
              </a:spcBef>
              <a:spcAft>
                <a:spcPts val="0"/>
              </a:spcAft>
              <a:buSzPts val="1400"/>
              <a:buChar char="●"/>
            </a:pPr>
            <a:r>
              <a:rPr lang="en-US"/>
              <a:t> Clive A. Stace (1991). "The development of plant taxonomy"</a:t>
            </a:r>
          </a:p>
          <a:p>
            <a:pPr marL="457200" lvl="0" indent="-317500" algn="l" rtl="0">
              <a:spcBef>
                <a:spcPts val="0"/>
              </a:spcBef>
              <a:spcAft>
                <a:spcPts val="0"/>
              </a:spcAft>
              <a:buSzPts val="1400"/>
              <a:buChar char="●"/>
            </a:pPr>
            <a:r>
              <a:rPr lang="en-US"/>
              <a:t>Thomas Fisher Rare Book Library (2014). "Theophrastus and the nature of plants"</a:t>
            </a:r>
          </a:p>
          <a:p>
            <a:pPr marL="457200" lvl="0" indent="-317500" algn="l" rtl="0">
              <a:spcBef>
                <a:spcPts val="0"/>
              </a:spcBef>
              <a:spcAft>
                <a:spcPts val="0"/>
              </a:spcAft>
              <a:buSzPts val="1400"/>
              <a:buChar char="●"/>
            </a:pPr>
            <a:r>
              <a:rPr lang="en-US"/>
              <a:t>Scarborough, John (1978). "Theophrastus on Herbals and Herbal Remedies".</a:t>
            </a:r>
          </a:p>
          <a:p>
            <a:pPr marL="457200" lvl="0" indent="-317500" algn="l" rtl="0">
              <a:spcBef>
                <a:spcPts val="0"/>
              </a:spcBef>
              <a:spcAft>
                <a:spcPts val="0"/>
              </a:spcAft>
              <a:buSzPts val="1400"/>
              <a:buChar char="●"/>
            </a:pPr>
            <a:r>
              <a:rPr lang="en-US"/>
              <a:t>Hyam, R. &amp; Pankhurst, R.J. (1995), Plants and their names : a concise dictionary, Oxford: Oxford University Press, ISBN 978-0-19-866189-4</a:t>
            </a:r>
          </a:p>
          <a:p>
            <a:pPr marL="457200" lvl="0" indent="-317500" algn="l" rtl="0">
              <a:spcBef>
                <a:spcPts val="0"/>
              </a:spcBef>
              <a:spcAft>
                <a:spcPts val="0"/>
              </a:spcAft>
              <a:buSzPts val="1400"/>
              <a:buChar char="●"/>
            </a:pPr>
            <a:r>
              <a:rPr lang="en-US"/>
              <a:t>https://arsindustrialis.org/pharmakon</a:t>
            </a:r>
          </a:p>
          <a:p>
            <a:pPr marL="457200" lvl="0" indent="-317500" algn="l" rtl="0">
              <a:spcBef>
                <a:spcPts val="0"/>
              </a:spcBef>
              <a:spcAft>
                <a:spcPts val="0"/>
              </a:spcAft>
              <a:buSzPts val="1400"/>
              <a:buChar char="●"/>
            </a:pPr>
            <a:r>
              <a:rPr lang="en-US"/>
              <a:t>History-of-Toxicology-and-Environmental-Health-Philip-Wexler-History-of-Toxicology-and-Environmental-Health_-Toxicology-in-Antiquity-Volume-I_-1-Academic-Press-2014</a:t>
            </a:r>
          </a:p>
          <a:p>
            <a:pPr marL="457200" lvl="0" indent="-317500" algn="l" rtl="0">
              <a:spcBef>
                <a:spcPts val="0"/>
              </a:spcBef>
              <a:spcAft>
                <a:spcPts val="0"/>
              </a:spcAft>
              <a:buSzPts val="1400"/>
              <a:buChar char="●"/>
            </a:pPr>
            <a:r>
              <a:rPr lang="en-US" u="sng">
                <a:solidFill>
                  <a:schemeClr val="hlink"/>
                </a:solidFill>
                <a:hlinkClick r:id="rId3"/>
              </a:rPr>
              <a:t>https://poisonhistory.wordpress.com/author/benjaminpbreen/</a:t>
            </a:r>
            <a:endParaRPr lang="en-US" u="sng">
              <a:solidFill>
                <a:schemeClr val="hlink"/>
              </a:solidFill>
            </a:endParaRPr>
          </a:p>
          <a:p>
            <a:pPr marL="457200" lvl="0" indent="-317500" algn="l" rtl="0">
              <a:spcBef>
                <a:spcPts val="0"/>
              </a:spcBef>
              <a:spcAft>
                <a:spcPts val="0"/>
              </a:spcAft>
              <a:buSzPts val="1400"/>
              <a:buChar char="●"/>
            </a:pPr>
            <a:r>
              <a:rPr lang="en-US"/>
              <a:t>A. Introduction to the Study of Pharmacy History Created by: Terri M. Wensel, PharmD, BCPS, TTS Samford University McWhorter School of Pharmacy</a:t>
            </a:r>
          </a:p>
          <a:p>
            <a:pPr marL="0" lvl="0" indent="0" algn="l" rtl="0">
              <a:spcBef>
                <a:spcPts val="0"/>
              </a:spcBef>
              <a:spcAft>
                <a:spcPts val="0"/>
              </a:spcAft>
              <a:buNone/>
            </a:pPr>
            <a:endParaRPr lang="en-US"/>
          </a:p>
          <a:p>
            <a:pPr marL="0" lvl="0" indent="0" algn="l" rtl="0">
              <a:spcBef>
                <a:spcPts val="0"/>
              </a:spcBef>
              <a:spcAft>
                <a:spcPts val="0"/>
              </a:spcAft>
              <a:buNone/>
            </a:pPr>
            <a:r>
              <a:rPr lang="en-US"/>
              <a:t>Всички цитати на Historia Plantarum на Теофраст са използвани от </a:t>
            </a:r>
            <a:r>
              <a:rPr lang="en-US" u="sng">
                <a:solidFill>
                  <a:schemeClr val="hlink"/>
                </a:solidFill>
                <a:hlinkClick r:id="rId4"/>
              </a:rPr>
              <a:t>https://topostext.org/work/242</a:t>
            </a:r>
            <a:endParaRPr lang="en-US" u="sng">
              <a:solidFill>
                <a:schemeClr val="hlink"/>
              </a:solidFill>
            </a:endParaRPr>
          </a:p>
          <a:p>
            <a:pPr marL="0" lvl="0" indent="0" algn="l" rtl="0">
              <a:spcBef>
                <a:spcPts val="0"/>
              </a:spcBef>
              <a:spcAft>
                <a:spcPts val="0"/>
              </a:spcAft>
              <a:buNone/>
            </a:pPr>
            <a:r>
              <a:rPr lang="en-US"/>
              <a:t>Всички цитати на De materia Medica на Диоскурид са използвани от Pedanius-Dioscorides-of-Anazarbus-Lily-Y.-Beck-transl.-De-materia-medica-2005-Olms-libgen</a:t>
            </a:r>
          </a:p>
          <a:p>
            <a:pPr marL="0" lvl="0" indent="0" algn="l" rtl="0">
              <a:spcBef>
                <a:spcPts val="0"/>
              </a:spcBef>
              <a:spcAft>
                <a:spcPts val="0"/>
              </a:spcAft>
              <a:buNone/>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solidFill>
                  <a:srgbClr val="C00000"/>
                </a:solidFill>
              </a:rPr>
              <a:t>Малко рецепти от </a:t>
            </a:r>
            <a:r>
              <a:rPr lang="en-US" i="1">
                <a:solidFill>
                  <a:srgbClr val="C00000"/>
                </a:solidFill>
              </a:rPr>
              <a:t>Papyrus Ebers</a:t>
            </a: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US" sz="2000">
                <a:solidFill>
                  <a:schemeClr val="dk1"/>
                </a:solidFill>
              </a:rPr>
              <a:t>Първата ,,инхалация” против астма</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Паста от фурми, акация и мед се поставя във вагината против зачеване и като предизвикващо аборт</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Срещу дракункулоза - червеят се навива на пръчка и се изважда бавно и постепенно (метод, ползван вече 3500 години)</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Срещу тумори- "do thou nothing there against"</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За предпазване на дрехите от мишки- котешка мас ( Твърде прозорливо!)</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Против смърт (“a delightful remedy against death”)- “Half an onion and the froth of beer”- половин глава лук и пяна от бира</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551550" y="34215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t>Цирцея дава на мъжете на Одисей фармакон, за да не се превърнат в животни,</a:t>
            </a:r>
          </a:p>
          <a:p>
            <a:pPr marL="0" lvl="0" indent="0" algn="ctr" rtl="0">
              <a:spcBef>
                <a:spcPts val="0"/>
              </a:spcBef>
              <a:spcAft>
                <a:spcPts val="0"/>
              </a:spcAft>
              <a:buNone/>
            </a:pPr>
            <a:r>
              <a:rPr lang="en-US"/>
              <a:t>Изображение върху ваза, 550 г.пр.Хр., Бостънски музей за изящни изкуства</a:t>
            </a:r>
          </a:p>
        </p:txBody>
      </p:sp>
      <p:sp>
        <p:nvSpPr>
          <p:cNvPr id="73" name="Google Shape;73;p16"/>
          <p:cNvSpPr txBox="1">
            <a:spLocks noGrp="1"/>
          </p:cNvSpPr>
          <p:nvPr>
            <p:ph type="body" idx="1"/>
          </p:nvPr>
        </p:nvSpPr>
        <p:spPr>
          <a:xfrm>
            <a:off x="-2892225" y="-22812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a:t>   </a:t>
            </a:r>
          </a:p>
        </p:txBody>
      </p:sp>
      <p:pic>
        <p:nvPicPr>
          <p:cNvPr id="74" name="Google Shape;74;p16"/>
          <p:cNvPicPr preferRelativeResize="0"/>
          <p:nvPr/>
        </p:nvPicPr>
        <p:blipFill>
          <a:blip r:embed="rId3"/>
          <a:stretch>
            <a:fillRect/>
          </a:stretch>
        </p:blipFill>
        <p:spPr>
          <a:xfrm>
            <a:off x="1219100" y="338575"/>
            <a:ext cx="6447947" cy="3082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   </a:t>
            </a:r>
          </a:p>
        </p:txBody>
      </p:sp>
      <p:sp>
        <p:nvSpPr>
          <p:cNvPr id="80" name="Google Shape;80;p17"/>
          <p:cNvSpPr txBox="1">
            <a:spLocks noGrp="1"/>
          </p:cNvSpPr>
          <p:nvPr>
            <p:ph type="body" idx="1"/>
          </p:nvPr>
        </p:nvSpPr>
        <p:spPr>
          <a:xfrm>
            <a:off x="311785" y="728980"/>
            <a:ext cx="3564255" cy="3839845"/>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US" i="1">
                <a:solidFill>
                  <a:schemeClr val="dk1"/>
                </a:solidFill>
              </a:rPr>
              <a:t>SOCRATES: The manner of the medical art is the same, doubtless, as that of the rhetorical.</a:t>
            </a:r>
            <a:endParaRPr i="1">
              <a:solidFill>
                <a:schemeClr val="dk1"/>
              </a:solidFill>
            </a:endParaRPr>
          </a:p>
          <a:p>
            <a:pPr marL="0" lvl="0" indent="0" algn="l" rtl="0">
              <a:lnSpc>
                <a:spcPct val="95000"/>
              </a:lnSpc>
              <a:spcBef>
                <a:spcPts val="1200"/>
              </a:spcBef>
              <a:spcAft>
                <a:spcPts val="0"/>
              </a:spcAft>
              <a:buNone/>
            </a:pPr>
            <a:r>
              <a:rPr lang="en-US" i="1">
                <a:solidFill>
                  <a:schemeClr val="dk1"/>
                </a:solidFill>
              </a:rPr>
              <a:t>PHAEDRUS: How, then?</a:t>
            </a:r>
            <a:endParaRPr i="1">
              <a:solidFill>
                <a:schemeClr val="dk1"/>
              </a:solidFill>
            </a:endParaRPr>
          </a:p>
          <a:p>
            <a:pPr marL="0" lvl="0" indent="0" algn="l" rtl="0">
              <a:lnSpc>
                <a:spcPct val="95000"/>
              </a:lnSpc>
              <a:spcBef>
                <a:spcPts val="1200"/>
              </a:spcBef>
              <a:spcAft>
                <a:spcPts val="0"/>
              </a:spcAft>
              <a:buNone/>
            </a:pPr>
            <a:r>
              <a:rPr lang="en-US" i="1">
                <a:solidFill>
                  <a:schemeClr val="dk1"/>
                </a:solidFill>
              </a:rPr>
              <a:t>SOCRATES: In both one must divide up nature, that of the body in the one, of the soul in the other, if you are going, not only by routine and experience but by art, in the one case </a:t>
            </a:r>
            <a:r>
              <a:rPr lang="en-US" i="1">
                <a:solidFill>
                  <a:srgbClr val="980000"/>
                </a:solidFill>
              </a:rPr>
              <a:t>by applying drugs</a:t>
            </a:r>
            <a:r>
              <a:rPr lang="en-US" i="1">
                <a:solidFill>
                  <a:schemeClr val="dk1"/>
                </a:solidFill>
              </a:rPr>
              <a:t> and nourishment to produce health and strength, and by applying with the other speeches and lawful practices to transmit whatever persuasion you wish and virtue.</a:t>
            </a:r>
            <a:endParaRPr i="1">
              <a:solidFill>
                <a:schemeClr val="dk1"/>
              </a:solidFill>
            </a:endParaRPr>
          </a:p>
          <a:p>
            <a:pPr marL="0" lvl="0" indent="0" algn="l" rtl="0">
              <a:lnSpc>
                <a:spcPct val="95000"/>
              </a:lnSpc>
              <a:spcBef>
                <a:spcPts val="1200"/>
              </a:spcBef>
              <a:spcAft>
                <a:spcPts val="0"/>
              </a:spcAft>
              <a:buNone/>
            </a:pPr>
            <a:r>
              <a:rPr lang="en-US" i="1">
                <a:solidFill>
                  <a:schemeClr val="dk1"/>
                </a:solidFill>
              </a:rPr>
              <a:t>PHAEDRUS: This is likely, at any rate, Socrates.</a:t>
            </a:r>
            <a:endParaRPr i="1">
              <a:solidFill>
                <a:schemeClr val="dk1"/>
              </a:solidFill>
            </a:endParaRPr>
          </a:p>
          <a:p>
            <a:pPr marL="0" lvl="0" indent="0" algn="l" rtl="0">
              <a:lnSpc>
                <a:spcPct val="95000"/>
              </a:lnSpc>
              <a:spcBef>
                <a:spcPts val="1200"/>
              </a:spcBef>
              <a:spcAft>
                <a:spcPts val="0"/>
              </a:spcAft>
              <a:buNone/>
            </a:pPr>
            <a:r>
              <a:rPr lang="en-US" i="1">
                <a:solidFill>
                  <a:schemeClr val="dk1"/>
                </a:solidFill>
              </a:rPr>
              <a:t>-Платон, “Федър”, Превод на Benjamin Breen</a:t>
            </a:r>
            <a:endParaRPr i="1">
              <a:solidFill>
                <a:schemeClr val="dk1"/>
              </a:solidFill>
            </a:endParaRPr>
          </a:p>
          <a:p>
            <a:pPr marL="0" lvl="0" indent="0" algn="l" rtl="0">
              <a:lnSpc>
                <a:spcPct val="95000"/>
              </a:lnSpc>
              <a:spcBef>
                <a:spcPts val="1200"/>
              </a:spcBef>
              <a:spcAft>
                <a:spcPts val="1200"/>
              </a:spcAft>
              <a:buClr>
                <a:schemeClr val="dk1"/>
              </a:buClr>
              <a:buSzPts val="1100"/>
              <a:buFont typeface="Arial" panose="020B0604020202020204"/>
              <a:buNone/>
            </a:pPr>
            <a:endParaRPr i="1">
              <a:solidFill>
                <a:schemeClr val="dk1"/>
              </a:solidFill>
            </a:endParaRPr>
          </a:p>
        </p:txBody>
      </p:sp>
      <p:sp>
        <p:nvSpPr>
          <p:cNvPr id="2" name="Text Placeholder 0"/>
          <p:cNvSpPr>
            <a:spLocks noGrp="1"/>
          </p:cNvSpPr>
          <p:nvPr>
            <p:ph type="body" idx="2"/>
          </p:nvPr>
        </p:nvSpPr>
        <p:spPr>
          <a:xfrm>
            <a:off x="4251325" y="1152525"/>
            <a:ext cx="4580890" cy="3416300"/>
          </a:xfrm>
        </p:spPr>
        <p:txBody>
          <a:bodyPr>
            <a:normAutofit fontScale="90000"/>
          </a:bodyPr>
          <a:lstStyle/>
          <a:p>
            <a:pPr marL="0" lvl="0" indent="0" algn="l" rtl="0">
              <a:lnSpc>
                <a:spcPct val="95000"/>
              </a:lnSpc>
              <a:spcBef>
                <a:spcPts val="0"/>
              </a:spcBef>
              <a:spcAft>
                <a:spcPts val="0"/>
              </a:spcAft>
              <a:buClr>
                <a:schemeClr val="dk1"/>
              </a:buClr>
              <a:buSzPts val="1100"/>
              <a:buFont typeface="Arial" panose="020B0604020202020204"/>
              <a:buNone/>
            </a:pPr>
            <a:r>
              <a:rPr lang="en-US" i="1">
                <a:solidFill>
                  <a:schemeClr val="dk1"/>
                </a:solidFill>
                <a:sym typeface="+mn-ea"/>
              </a:rPr>
              <a:t>Сократ: </a:t>
            </a:r>
            <a:r>
              <a:rPr lang="en-US" altLang="en-US" i="1">
                <a:solidFill>
                  <a:schemeClr val="dk1"/>
                </a:solidFill>
                <a:sym typeface="+mn-ea"/>
              </a:rPr>
              <a:t>В лекарското изкуство се постъпва навярно по същия начин както в ораторското</a:t>
            </a:r>
            <a:endParaRPr i="1">
              <a:solidFill>
                <a:schemeClr val="dk1"/>
              </a:solidFill>
            </a:endParaRPr>
          </a:p>
          <a:p>
            <a:pPr marL="0" lvl="0" indent="0" algn="l" rtl="0">
              <a:lnSpc>
                <a:spcPct val="95000"/>
              </a:lnSpc>
              <a:spcBef>
                <a:spcPts val="1200"/>
              </a:spcBef>
              <a:spcAft>
                <a:spcPts val="0"/>
              </a:spcAft>
              <a:buClr>
                <a:schemeClr val="dk1"/>
              </a:buClr>
              <a:buSzPts val="1100"/>
              <a:buFont typeface="Arial" panose="020B0604020202020204"/>
              <a:buNone/>
            </a:pPr>
            <a:r>
              <a:rPr lang="en-US" i="1">
                <a:solidFill>
                  <a:schemeClr val="dk1"/>
                </a:solidFill>
                <a:sym typeface="+mn-ea"/>
              </a:rPr>
              <a:t>Федър: </a:t>
            </a:r>
            <a:r>
              <a:rPr lang="en-US" altLang="en-US" i="1">
                <a:solidFill>
                  <a:schemeClr val="dk1"/>
                </a:solidFill>
                <a:sym typeface="+mn-ea"/>
              </a:rPr>
              <a:t>Как именно</a:t>
            </a:r>
            <a:r>
              <a:rPr lang="en-US" i="1">
                <a:solidFill>
                  <a:schemeClr val="dk1"/>
                </a:solidFill>
                <a:sym typeface="+mn-ea"/>
              </a:rPr>
              <a:t>?</a:t>
            </a:r>
            <a:endParaRPr i="1">
              <a:solidFill>
                <a:schemeClr val="dk1"/>
              </a:solidFill>
            </a:endParaRPr>
          </a:p>
          <a:p>
            <a:pPr marL="0" lvl="0" indent="0" algn="l" rtl="0">
              <a:lnSpc>
                <a:spcPct val="95000"/>
              </a:lnSpc>
              <a:spcBef>
                <a:spcPts val="1200"/>
              </a:spcBef>
              <a:spcAft>
                <a:spcPts val="0"/>
              </a:spcAft>
              <a:buClr>
                <a:schemeClr val="dk1"/>
              </a:buClr>
              <a:buSzPts val="1100"/>
              <a:buFont typeface="Arial" panose="020B0604020202020204"/>
              <a:buNone/>
            </a:pPr>
            <a:r>
              <a:rPr lang="en-US" i="1">
                <a:solidFill>
                  <a:schemeClr val="dk1"/>
                </a:solidFill>
                <a:sym typeface="+mn-ea"/>
              </a:rPr>
              <a:t>Сократ: </a:t>
            </a:r>
            <a:r>
              <a:rPr lang="en-US" altLang="en-US" i="1">
                <a:solidFill>
                  <a:schemeClr val="dk1"/>
                </a:solidFill>
                <a:sym typeface="+mn-ea"/>
              </a:rPr>
              <a:t>В двата случая е нужно да се отдели и определи природата - в единия - на тялото, а в другия на душата, ако човек иска с изкуство, а не само въз основа на опитност и практика да предложи лекове / </a:t>
            </a:r>
            <a:r>
              <a:rPr lang="en-US" i="1">
                <a:solidFill>
                  <a:srgbClr val="FF0000"/>
                </a:solidFill>
                <a:sym typeface="+mn-ea"/>
              </a:rPr>
              <a:t>дроги (pharmakon) </a:t>
            </a:r>
            <a:r>
              <a:rPr lang="en-US" altLang="en-US" i="1">
                <a:solidFill>
                  <a:schemeClr val="dk1"/>
                </a:solidFill>
                <a:sym typeface="+mn-ea"/>
              </a:rPr>
              <a:t>и лечителен режим на тялото, за да го направи здраво и силно и ако иска със слова и правилни занимания да предаде на душата желаното съвършенство в изкуството да убеждава. </a:t>
            </a:r>
            <a:endParaRPr lang="en-US" altLang="en-US" i="1">
              <a:solidFill>
                <a:schemeClr val="dk1"/>
              </a:solidFill>
            </a:endParaRPr>
          </a:p>
          <a:p>
            <a:pPr marL="0" lvl="0" indent="0" algn="l" rtl="0">
              <a:lnSpc>
                <a:spcPct val="95000"/>
              </a:lnSpc>
              <a:spcBef>
                <a:spcPts val="1200"/>
              </a:spcBef>
              <a:spcAft>
                <a:spcPts val="0"/>
              </a:spcAft>
              <a:buClr>
                <a:schemeClr val="dk1"/>
              </a:buClr>
              <a:buSzPts val="1100"/>
              <a:buFont typeface="Arial" panose="020B0604020202020204"/>
              <a:buNone/>
            </a:pPr>
            <a:r>
              <a:rPr lang="en-US" i="1">
                <a:solidFill>
                  <a:schemeClr val="dk1"/>
                </a:solidFill>
                <a:sym typeface="+mn-ea"/>
              </a:rPr>
              <a:t>Федър: </a:t>
            </a:r>
            <a:r>
              <a:rPr lang="en-US" altLang="en-US" i="1">
                <a:solidFill>
                  <a:schemeClr val="dk1"/>
                </a:solidFill>
                <a:sym typeface="+mn-ea"/>
              </a:rPr>
              <a:t>Естествено</a:t>
            </a:r>
            <a:r>
              <a:rPr lang="en-US" i="1">
                <a:solidFill>
                  <a:schemeClr val="dk1"/>
                </a:solidFill>
                <a:sym typeface="+mn-ea"/>
              </a:rPr>
              <a:t>, </a:t>
            </a:r>
            <a:r>
              <a:rPr lang="en-US" altLang="en-US" i="1">
                <a:solidFill>
                  <a:schemeClr val="dk1"/>
                </a:solidFill>
                <a:sym typeface="+mn-ea"/>
              </a:rPr>
              <a:t>че е така,</a:t>
            </a:r>
            <a:r>
              <a:rPr lang="en-US" i="1">
                <a:solidFill>
                  <a:schemeClr val="dk1"/>
                </a:solidFill>
                <a:sym typeface="+mn-ea"/>
              </a:rPr>
              <a:t> Сократе. </a:t>
            </a:r>
            <a:endParaRPr i="1">
              <a:solidFill>
                <a:schemeClr val="dk1"/>
              </a:solidFill>
            </a:endParaRPr>
          </a:p>
          <a:p>
            <a:pPr marL="0" lvl="0" indent="0" algn="l" rtl="0">
              <a:lnSpc>
                <a:spcPct val="95000"/>
              </a:lnSpc>
              <a:spcBef>
                <a:spcPts val="1200"/>
              </a:spcBef>
              <a:spcAft>
                <a:spcPts val="0"/>
              </a:spcAft>
              <a:buClr>
                <a:schemeClr val="dk1"/>
              </a:buClr>
              <a:buSzPts val="1100"/>
              <a:buFont typeface="Arial" panose="020B0604020202020204"/>
              <a:buNone/>
            </a:pPr>
            <a:r>
              <a:rPr lang="en-US" i="1">
                <a:solidFill>
                  <a:schemeClr val="dk1"/>
                </a:solidFill>
                <a:sym typeface="+mn-ea"/>
              </a:rPr>
              <a:t>-Платон, “Федър”  </a:t>
            </a:r>
            <a:r>
              <a:rPr lang="en-US" altLang="en-US" i="1">
                <a:solidFill>
                  <a:schemeClr val="dk1"/>
                </a:solidFill>
                <a:sym typeface="+mn-ea"/>
              </a:rPr>
              <a:t>270b</a:t>
            </a:r>
            <a:r>
              <a:rPr lang="en-US" i="1">
                <a:solidFill>
                  <a:schemeClr val="dk1"/>
                </a:solidFill>
                <a:sym typeface="+mn-ea"/>
              </a:rPr>
              <a:t>, Превод </a:t>
            </a:r>
            <a:r>
              <a:rPr lang="en-US" altLang="en-US" i="1">
                <a:solidFill>
                  <a:schemeClr val="dk1"/>
                </a:solidFill>
                <a:sym typeface="+mn-ea"/>
              </a:rPr>
              <a:t>Б. Богданов</a:t>
            </a:r>
            <a:endParaRPr i="1">
              <a:solidFill>
                <a:schemeClr val="dk1"/>
              </a:solidFill>
            </a:endParaRPr>
          </a:p>
          <a:p>
            <a:pPr marL="0" lvl="0" indent="0" algn="l" rtl="0">
              <a:spcBef>
                <a:spcPts val="1200"/>
              </a:spcBef>
              <a:spcAft>
                <a:spcPts val="1200"/>
              </a:spcAft>
              <a:buNone/>
            </a:pPr>
            <a:endParaRPr lang="en-US"/>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В Хипократовата клетва:</a:t>
            </a:r>
          </a:p>
        </p:txBody>
      </p:sp>
      <p:sp>
        <p:nvSpPr>
          <p:cNvPr id="92" name="Google Shape;92;p19"/>
          <p:cNvSpPr txBox="1">
            <a:spLocks noGrp="1"/>
          </p:cNvSpPr>
          <p:nvPr>
            <p:ph type="body" idx="1"/>
          </p:nvPr>
        </p:nvSpPr>
        <p:spPr>
          <a:xfrm>
            <a:off x="311700" y="1152475"/>
            <a:ext cx="8659200" cy="352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i="1">
                <a:solidFill>
                  <a:schemeClr val="dk1"/>
                </a:solidFill>
              </a:rPr>
              <a:t>I will use regimens for the benefit of the ill in accordance with my ability and my judgment, and keep them from harmor injustice. And I will not give a </a:t>
            </a:r>
            <a:r>
              <a:rPr lang="en-US" i="1">
                <a:solidFill>
                  <a:srgbClr val="980000"/>
                </a:solidFill>
              </a:rPr>
              <a:t>deadly drug (pharmakon)</a:t>
            </a:r>
            <a:r>
              <a:rPr lang="en-US" i="1">
                <a:solidFill>
                  <a:schemeClr val="dk1"/>
                </a:solidFill>
              </a:rPr>
              <a:t> to anyone if asked [for it], nor will I suggest the way to such a counsel. And likewise I will not give a woman a destructive pessary</a:t>
            </a:r>
            <a:endParaRPr i="1">
              <a:solidFill>
                <a:schemeClr val="dk1"/>
              </a:solidFill>
            </a:endParaRPr>
          </a:p>
          <a:p>
            <a:pPr marL="0" lvl="0" indent="0" algn="l" rtl="0">
              <a:spcBef>
                <a:spcPts val="1200"/>
              </a:spcBef>
              <a:spcAft>
                <a:spcPts val="0"/>
              </a:spcAft>
              <a:buNone/>
            </a:pPr>
            <a:endParaRPr i="1">
              <a:solidFill>
                <a:schemeClr val="dk1"/>
              </a:solidFill>
            </a:endParaRPr>
          </a:p>
          <a:p>
            <a:pPr marL="0" lvl="0" indent="0" algn="l" rtl="0">
              <a:spcBef>
                <a:spcPts val="1200"/>
              </a:spcBef>
              <a:spcAft>
                <a:spcPts val="0"/>
              </a:spcAft>
              <a:buNone/>
            </a:pPr>
            <a:r>
              <a:rPr lang="en-US" i="1">
                <a:solidFill>
                  <a:schemeClr val="dk1"/>
                </a:solidFill>
              </a:rPr>
              <a:t>Аз ще препоръчвам на болните подходящ режим според познанията си и ще ги защитавам от всички вредни неща. Никога и никому няма да препоръчвам употребата на отрови </a:t>
            </a:r>
            <a:r>
              <a:rPr lang="en-US" i="1">
                <a:solidFill>
                  <a:srgbClr val="FF0000"/>
                </a:solidFill>
                <a:sym typeface="+mn-ea"/>
              </a:rPr>
              <a:t>(pharmakon) </a:t>
            </a:r>
            <a:r>
              <a:rPr lang="en-US" i="1">
                <a:solidFill>
                  <a:schemeClr val="dk1"/>
                </a:solidFill>
              </a:rPr>
              <a:t>и ще отказвам да давам на когото и да било подобно нещо. Също така не ще дам на жена песар за унищожаване на плода;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8" name="Google Shape;98;p20"/>
          <p:cNvSpPr txBox="1">
            <a:spLocks noGrp="1"/>
          </p:cNvSpPr>
          <p:nvPr>
            <p:ph type="body" idx="1"/>
          </p:nvPr>
        </p:nvSpPr>
        <p:spPr>
          <a:xfrm>
            <a:off x="345750" y="660750"/>
            <a:ext cx="8452500" cy="3822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i="1">
                <a:solidFill>
                  <a:schemeClr val="dk1"/>
                </a:solidFill>
              </a:rPr>
              <a:t>“All this region about the Pangaean range is called Phyllis; it stretches westwards to the river Angites, which issues into the Strymon, and southwards to the Strymon itself; at this river </a:t>
            </a:r>
            <a:r>
              <a:rPr lang="en-US" i="1" u="sng">
                <a:solidFill>
                  <a:schemeClr val="dk1"/>
                </a:solidFill>
              </a:rPr>
              <a:t>the Magi sought good omens by sacrificing white horses. After using these </a:t>
            </a:r>
            <a:r>
              <a:rPr lang="en-US" i="1" u="sng">
                <a:solidFill>
                  <a:srgbClr val="980000"/>
                </a:solidFill>
              </a:rPr>
              <a:t>enchantments [pharmaka]</a:t>
            </a:r>
            <a:r>
              <a:rPr lang="en-US" i="1" u="sng">
                <a:solidFill>
                  <a:schemeClr val="dk1"/>
                </a:solidFill>
              </a:rPr>
              <a:t> and many others besides on the river,</a:t>
            </a:r>
            <a:r>
              <a:rPr lang="en-US" i="1">
                <a:solidFill>
                  <a:schemeClr val="dk1"/>
                </a:solidFill>
              </a:rPr>
              <a:t> they passed over it at the Nine Ways in Edonian country, by the bridges which they found thrown across the Strymon. When they learned that Nine Ways was the name of the place, they buried alive that number of boys and maidens, children of the local people.”</a:t>
            </a:r>
            <a:endParaRPr i="1">
              <a:solidFill>
                <a:schemeClr val="dk1"/>
              </a:solidFill>
            </a:endParaRPr>
          </a:p>
          <a:p>
            <a:pPr marL="457200" lvl="0" indent="-342900" algn="l" rtl="0">
              <a:spcBef>
                <a:spcPts val="1200"/>
              </a:spcBef>
              <a:spcAft>
                <a:spcPts val="0"/>
              </a:spcAft>
              <a:buClr>
                <a:schemeClr val="dk1"/>
              </a:buClr>
              <a:buSzPts val="1800"/>
              <a:buChar char="-"/>
            </a:pPr>
            <a:r>
              <a:rPr lang="en-US" i="1">
                <a:solidFill>
                  <a:schemeClr val="dk1"/>
                </a:solidFill>
              </a:rPr>
              <a:t>Херодот, “Истори</a:t>
            </a:r>
            <a:r>
              <a:rPr lang="en-US" altLang="en-US" i="1">
                <a:solidFill>
                  <a:schemeClr val="dk1"/>
                </a:solidFill>
              </a:rPr>
              <a:t>я</a:t>
            </a:r>
            <a:r>
              <a:rPr lang="en-US" i="1">
                <a:solidFill>
                  <a:schemeClr val="dk1"/>
                </a:solidFill>
              </a:rPr>
              <a:t>” , книга 7, 450 г.пр.Хр, превод на Benjamin Breen</a:t>
            </a:r>
            <a:endParaRPr i="1">
              <a:solidFill>
                <a:schemeClr val="dk1"/>
              </a:solidFill>
            </a:endParaRPr>
          </a:p>
          <a:p>
            <a:pPr marL="0" lvl="0" indent="0" algn="l" rtl="0">
              <a:spcBef>
                <a:spcPts val="1200"/>
              </a:spcBef>
              <a:spcAft>
                <a:spcPts val="1200"/>
              </a:spcAft>
              <a:buNone/>
            </a:pPr>
            <a:r>
              <a:rPr lang="en-US" i="1">
                <a:solidFill>
                  <a:schemeClr val="dk1"/>
                </a:solidFill>
              </a:rPr>
              <a:t>…..Магите търсели добри поличби чрез жертви на бели коне. След като използвали тези </a:t>
            </a:r>
            <a:r>
              <a:rPr lang="en-US" i="1">
                <a:solidFill>
                  <a:srgbClr val="FF0000"/>
                </a:solidFill>
              </a:rPr>
              <a:t>магии (pharmaka)</a:t>
            </a:r>
            <a:r>
              <a:rPr lang="en-US" i="1">
                <a:solidFill>
                  <a:schemeClr val="dk1"/>
                </a:solidFill>
              </a:rPr>
              <a:t> и много други около реката……</a:t>
            </a:r>
            <a:endParaRPr i="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Етимология на корена ,,Нарко”</a:t>
            </a:r>
          </a:p>
        </p:txBody>
      </p:sp>
      <p:sp>
        <p:nvSpPr>
          <p:cNvPr id="104" name="Google Shape;10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US" sz="2000">
                <a:solidFill>
                  <a:schemeClr val="dk1"/>
                </a:solidFill>
              </a:rPr>
              <a:t>От старогръцкото </a:t>
            </a:r>
            <a:r>
              <a:rPr lang="en-US" sz="2000" i="1">
                <a:solidFill>
                  <a:schemeClr val="dk1"/>
                </a:solidFill>
              </a:rPr>
              <a:t>ναρκόω- приспивам</a:t>
            </a:r>
            <a:endParaRPr sz="2000" i="1">
              <a:solidFill>
                <a:schemeClr val="dk1"/>
              </a:solidFill>
            </a:endParaRPr>
          </a:p>
          <a:p>
            <a:pPr marL="457200" lvl="0" indent="-355600" algn="l" rtl="0">
              <a:spcBef>
                <a:spcPts val="0"/>
              </a:spcBef>
              <a:spcAft>
                <a:spcPts val="0"/>
              </a:spcAft>
              <a:buClr>
                <a:schemeClr val="dk1"/>
              </a:buClr>
              <a:buSzPts val="2000"/>
              <a:buChar char="-"/>
            </a:pPr>
            <a:r>
              <a:rPr lang="en-US" sz="2000" i="1">
                <a:solidFill>
                  <a:schemeClr val="dk1"/>
                </a:solidFill>
              </a:rPr>
              <a:t>Скованост, вцепененост</a:t>
            </a:r>
            <a:r>
              <a:rPr lang="en-US" sz="2000">
                <a:solidFill>
                  <a:schemeClr val="dk1"/>
                </a:solidFill>
              </a:rPr>
              <a:t>, </a:t>
            </a:r>
            <a:endParaRPr sz="2000">
              <a:solidFill>
                <a:schemeClr val="dk1"/>
              </a:solidFill>
            </a:endParaRPr>
          </a:p>
          <a:p>
            <a:pPr marL="457200" lvl="0" indent="-355600" algn="l" rtl="0">
              <a:spcBef>
                <a:spcPts val="0"/>
              </a:spcBef>
              <a:spcAft>
                <a:spcPts val="0"/>
              </a:spcAft>
              <a:buClr>
                <a:schemeClr val="dk1"/>
              </a:buClr>
              <a:buSzPts val="2000"/>
              <a:buChar char="-"/>
            </a:pPr>
            <a:r>
              <a:rPr lang="en-US" altLang="en-US" sz="2000">
                <a:solidFill>
                  <a:schemeClr val="dk1"/>
                </a:solidFill>
              </a:rPr>
              <a:t>narcosis </a:t>
            </a:r>
            <a:r>
              <a:rPr lang="en-US" sz="2000">
                <a:solidFill>
                  <a:schemeClr val="dk1"/>
                </a:solidFill>
              </a:rPr>
              <a:t>- </a:t>
            </a:r>
            <a:r>
              <a:rPr lang="en-US" sz="2000" i="1">
                <a:solidFill>
                  <a:schemeClr val="dk1"/>
                </a:solidFill>
              </a:rPr>
              <a:t>Състояние след упояване, упойка</a:t>
            </a:r>
            <a:r>
              <a:rPr lang="en-US" sz="2000">
                <a:solidFill>
                  <a:schemeClr val="dk1"/>
                </a:solidFill>
              </a:rPr>
              <a:t> (Използвано за първи път от Хипократ)</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Наркотик според Гален - всяко вещество, причиняващо липса на чувствителност или парализа. Корени от Мандрагора и опиум</a:t>
            </a:r>
            <a:endParaRPr sz="2000">
              <a:solidFill>
                <a:schemeClr val="dk1"/>
              </a:solidFill>
            </a:endParaRPr>
          </a:p>
          <a:p>
            <a:pPr marL="457200" lvl="0" indent="-355600" algn="l" rtl="0">
              <a:spcBef>
                <a:spcPts val="0"/>
              </a:spcBef>
              <a:spcAft>
                <a:spcPts val="0"/>
              </a:spcAft>
              <a:buClr>
                <a:schemeClr val="dk1"/>
              </a:buClr>
              <a:buSzPts val="2000"/>
              <a:buChar char="-"/>
            </a:pPr>
            <a:r>
              <a:rPr lang="en-US" sz="2000" i="1">
                <a:solidFill>
                  <a:schemeClr val="dk1"/>
                </a:solidFill>
              </a:rPr>
              <a:t>Papaver Somniferum</a:t>
            </a:r>
            <a:r>
              <a:rPr lang="en-US" sz="2000">
                <a:solidFill>
                  <a:schemeClr val="dk1"/>
                </a:solidFill>
              </a:rPr>
              <a:t>- </a:t>
            </a:r>
            <a:r>
              <a:rPr lang="en-US" altLang="en-US" sz="2000">
                <a:solidFill>
                  <a:schemeClr val="dk1"/>
                </a:solidFill>
              </a:rPr>
              <a:t>м</a:t>
            </a:r>
            <a:r>
              <a:rPr lang="en-US" sz="2000">
                <a:solidFill>
                  <a:schemeClr val="dk1"/>
                </a:solidFill>
              </a:rPr>
              <a:t>акът, използван на добиване на опиум      (</a:t>
            </a:r>
            <a:r>
              <a:rPr lang="en-US" altLang="en-US" sz="2000">
                <a:solidFill>
                  <a:schemeClr val="dk1"/>
                </a:solidFill>
              </a:rPr>
              <a:t>s</a:t>
            </a:r>
            <a:r>
              <a:rPr lang="en-US" sz="2000">
                <a:solidFill>
                  <a:schemeClr val="dk1"/>
                </a:solidFill>
              </a:rPr>
              <a:t>omnu</a:t>
            </a:r>
            <a:r>
              <a:rPr lang="en-US" altLang="en-US" sz="2000">
                <a:solidFill>
                  <a:schemeClr val="dk1"/>
                </a:solidFill>
              </a:rPr>
              <a:t>s, i, m</a:t>
            </a:r>
            <a:r>
              <a:rPr lang="en-US" sz="2000">
                <a:solidFill>
                  <a:schemeClr val="dk1"/>
                </a:solidFill>
              </a:rPr>
              <a:t>- </a:t>
            </a:r>
            <a:r>
              <a:rPr lang="en-US" altLang="en-US" sz="2000">
                <a:solidFill>
                  <a:schemeClr val="dk1"/>
                </a:solidFill>
              </a:rPr>
              <a:t>с</a:t>
            </a:r>
            <a:r>
              <a:rPr lang="en-US" sz="2000">
                <a:solidFill>
                  <a:schemeClr val="dk1"/>
                </a:solidFill>
              </a:rPr>
              <a:t>ън)</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Наркотик се използва в значението на нелегална субстанция, дрога, едва от 1926 година.</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445025"/>
            <a:ext cx="8520600" cy="4454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5200"/>
          </a:p>
          <a:p>
            <a:pPr marL="0" lvl="0" indent="0" algn="ctr" rtl="0">
              <a:spcBef>
                <a:spcPts val="0"/>
              </a:spcBef>
              <a:spcAft>
                <a:spcPts val="0"/>
              </a:spcAft>
              <a:buNone/>
            </a:pPr>
            <a:r>
              <a:rPr lang="en-US" sz="5200"/>
              <a:t>Опити за класификация на растенията и билките</a:t>
            </a:r>
            <a:endParaRPr sz="5200"/>
          </a:p>
        </p:txBody>
      </p:sp>
      <p:sp>
        <p:nvSpPr>
          <p:cNvPr id="110" name="Google Shape;11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a:t>   </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3609</Words>
  <Application>Microsoft Macintosh PowerPoint</Application>
  <PresentationFormat>On-screen Show (16:9)</PresentationFormat>
  <Paragraphs>163</Paragraphs>
  <Slides>29</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URW Bookman [UKWN]</vt:lpstr>
      <vt:lpstr>Simple Light</vt:lpstr>
      <vt:lpstr>Лечебни растения, дроги и ботаника</vt:lpstr>
      <vt:lpstr>Фармаконът (φάρμακον) и фармакологията</vt:lpstr>
      <vt:lpstr>Малко рецепти от Papyrus Ebers</vt:lpstr>
      <vt:lpstr>Цирцея дава на мъжете на Одисей фармакон, за да не се превърнат в животни, Изображение върху ваза, 550 г.пр.Хр., Бостънски музей за изящни изкуства</vt:lpstr>
      <vt:lpstr>   </vt:lpstr>
      <vt:lpstr>В Хипократовата клетва:</vt:lpstr>
      <vt:lpstr>  </vt:lpstr>
      <vt:lpstr>Етимология на корена ,,Нарко”</vt:lpstr>
      <vt:lpstr> Опити за класификация на растенията и билките</vt:lpstr>
      <vt:lpstr>Теофраст (Тиртамус), първият ботаник</vt:lpstr>
      <vt:lpstr>Historia plantarum</vt:lpstr>
      <vt:lpstr> “1.2.7 First come moisture and warmth: for every plant, like every animal, has a certain amount of moisture and warmth which essentially belong to it; and, if these fall short, age and decay, while, if they fail altogether, death and withering ensue”   На първо място стоят по важност влагата и топлината; защото всяко растение, подобно на всяко животно, има определно количество от тях, което по естество му принадлежи. И ако тези са недостатъчни, растението остарява и вехне, а ако те изчезнат, то умира и изсъхва. </vt:lpstr>
      <vt:lpstr> Размножаване на растенията:  “2.1.1  BOOK II Of Propagation, especially of Trees The ways in which trees and plants in general originate are these: — spontaneous growth, growth from seed, from a root, from a piece torn off, from a branch or twig, from the trunk itself; or again from small pieces into which the wood is cut up (for some trees can be produced even in this manner). Of these methods spontaneous growth comes first, one may say, but growth from seed or root would seem most natural; indeed these methods too may be called spontaneous; wherefore they are found even in wild kinds, while the remaining methods depend on human skill or at least on human choice.”</vt:lpstr>
      <vt:lpstr>Препратка към хуморалната теория:</vt:lpstr>
      <vt:lpstr>Versace през античността:</vt:lpstr>
      <vt:lpstr>Възможен корен на масовата параноя:</vt:lpstr>
      <vt:lpstr>PowerPoint Presentation</vt:lpstr>
      <vt:lpstr>  </vt:lpstr>
      <vt:lpstr>Педаний Диоскурид (40-90г.) и неговата De materia medica</vt:lpstr>
      <vt:lpstr>   </vt:lpstr>
      <vt:lpstr>  </vt:lpstr>
      <vt:lpstr>  </vt:lpstr>
      <vt:lpstr>Интересни животински рецепти:  </vt:lpstr>
      <vt:lpstr>Лечение от Студентски град:  </vt:lpstr>
      <vt:lpstr>Накъде без Гален?</vt:lpstr>
      <vt:lpstr>Галеновите препарати</vt:lpstr>
      <vt:lpstr>Карл Линей и съвременната класификация на видовете</vt:lpstr>
      <vt:lpstr>Биномната номенклатура и защо улеснява живота </vt:lpstr>
      <vt:lpstr>Източници: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Лечебни растения, дроги и ботаника</dc:title>
  <dc:creator/>
  <cp:lastModifiedBy>Vassilka Nikolova</cp:lastModifiedBy>
  <cp:revision>3</cp:revision>
  <dcterms:created xsi:type="dcterms:W3CDTF">2022-05-13T17:27:28Z</dcterms:created>
  <dcterms:modified xsi:type="dcterms:W3CDTF">2022-05-13T17:40:53Z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1033-11.1.0.9505</vt:lpwstr>
  </property>
</Properties>
</file>