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76"/>
  </p:normalViewPr>
  <p:slideViewPr>
    <p:cSldViewPr>
      <p:cViewPr varScale="1">
        <p:scale>
          <a:sx n="114" d="100"/>
          <a:sy n="114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D55C23-E6DF-49C2-AEC4-1B372816A8B0}" type="datetimeFigureOut">
              <a:rPr lang="bg-BG" smtClean="0"/>
              <a:t>13.05.22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F44616-69DA-417E-A6CF-319DB7322980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СКРИТИТЕ ПОСЛАНИЯ В НАШИЯ ОБРАЗ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2D835-19D3-0E44-B464-DAAA456D0ACD}"/>
              </a:ext>
            </a:extLst>
          </p:cNvPr>
          <p:cNvSpPr txBox="1"/>
          <p:nvPr/>
        </p:nvSpPr>
        <p:spPr>
          <a:xfrm>
            <a:off x="132866" y="5541039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dirty="0"/>
              <a:t>Емине Асанова </a:t>
            </a:r>
            <a:r>
              <a:rPr lang="bg-BG" dirty="0" err="1"/>
              <a:t>Калвичева</a:t>
            </a:r>
            <a:r>
              <a:rPr lang="bg-BG" dirty="0"/>
              <a:t> - 4 курс, 22 група, фн:39102</a:t>
            </a:r>
          </a:p>
          <a:p>
            <a:pPr algn="l"/>
            <a:r>
              <a:rPr lang="bg-BG" dirty="0"/>
              <a:t>Зейнеп Шукри </a:t>
            </a:r>
            <a:r>
              <a:rPr lang="bg-BG" dirty="0" err="1"/>
              <a:t>Калвич</a:t>
            </a:r>
            <a:r>
              <a:rPr lang="bg-BG" dirty="0"/>
              <a:t> -1 курс, 12 група, фн:39681</a:t>
            </a:r>
          </a:p>
          <a:p>
            <a:pPr algn="l"/>
            <a:r>
              <a:rPr lang="bg-BG" dirty="0"/>
              <a:t>Ръководител: д-р </a:t>
            </a:r>
            <a:r>
              <a:rPr lang="bg-BG" dirty="0" err="1"/>
              <a:t>В.Николова</a:t>
            </a:r>
            <a:r>
              <a:rPr lang="bg-BG" dirty="0"/>
              <a:t>, </a:t>
            </a:r>
            <a:r>
              <a:rPr lang="bg-BG" dirty="0" err="1"/>
              <a:t>дм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21426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81776" cy="457200"/>
          </a:xfrm>
        </p:spPr>
        <p:txBody>
          <a:bodyPr/>
          <a:lstStyle/>
          <a:p>
            <a:pPr algn="l"/>
            <a:r>
              <a:rPr lang="bg-BG" dirty="0"/>
              <a:t>Устата и устните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47864" y="1340768"/>
            <a:ext cx="5616624" cy="4464496"/>
          </a:xfrm>
        </p:spPr>
        <p:txBody>
          <a:bodyPr/>
          <a:lstStyle/>
          <a:p>
            <a:pPr algn="l"/>
            <a:r>
              <a:rPr lang="bg-BG" dirty="0"/>
              <a:t>Различните зони на устата и устните съответстват на определени зони на тялото и по специално на храносмилателната система .</a:t>
            </a:r>
          </a:p>
          <a:p>
            <a:pPr algn="l"/>
            <a:endParaRPr lang="bg-BG" dirty="0"/>
          </a:p>
          <a:p>
            <a:pPr algn="l"/>
            <a:r>
              <a:rPr lang="bg-BG" b="1" dirty="0"/>
              <a:t>Горната устна</a:t>
            </a:r>
            <a:r>
              <a:rPr lang="bg-BG" dirty="0"/>
              <a:t> издава състоянието на горната част на храносмилателния тракт и особено на стомаха.</a:t>
            </a:r>
          </a:p>
          <a:p>
            <a:pPr algn="l"/>
            <a:r>
              <a:rPr lang="bg-BG" b="1" dirty="0"/>
              <a:t>Долната устна </a:t>
            </a:r>
            <a:r>
              <a:rPr lang="bg-BG" dirty="0"/>
              <a:t>показва състоянието на долната част на храносмилателния тракт, особено на червата. </a:t>
            </a:r>
          </a:p>
          <a:p>
            <a:pPr algn="l"/>
            <a:r>
              <a:rPr lang="bg-BG" b="1" dirty="0"/>
              <a:t>Ъгълчетата на устните </a:t>
            </a:r>
            <a:r>
              <a:rPr lang="bg-BG" dirty="0"/>
              <a:t>съответстват на средната част на храносмилателния тракт, най-вече на дванадесетопръстника.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026735" cy="4572000"/>
          </a:xfrm>
        </p:spPr>
      </p:pic>
    </p:spTree>
    <p:extLst>
      <p:ext uri="{BB962C8B-B14F-4D97-AF65-F5344CB8AC3E}">
        <p14:creationId xmlns:p14="http://schemas.microsoft.com/office/powerpoint/2010/main" val="345889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1776" cy="457200"/>
          </a:xfrm>
        </p:spPr>
        <p:txBody>
          <a:bodyPr/>
          <a:lstStyle/>
          <a:p>
            <a:pPr algn="l"/>
            <a:r>
              <a:rPr lang="bg-BG" dirty="0"/>
              <a:t>Линия на веждите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79912" y="1268760"/>
            <a:ext cx="5054712" cy="4320480"/>
          </a:xfrm>
        </p:spPr>
        <p:txBody>
          <a:bodyPr/>
          <a:lstStyle/>
          <a:p>
            <a:pPr algn="l"/>
            <a:r>
              <a:rPr lang="bg-BG" b="1" dirty="0"/>
              <a:t>Повдигнати нагоре вежди- </a:t>
            </a:r>
            <a:r>
              <a:rPr lang="bg-BG" dirty="0"/>
              <a:t>прекомерен прием на животински храни . Издават нападателен и агресивен характер. Показват предразположение към сърдечни и чернодробни заболявания.</a:t>
            </a:r>
          </a:p>
          <a:p>
            <a:pPr algn="l"/>
            <a:r>
              <a:rPr lang="bg-BG" b="1" dirty="0"/>
              <a:t>Спуснати надолу вежди- </a:t>
            </a:r>
            <a:r>
              <a:rPr lang="bg-BG" dirty="0"/>
              <a:t>повече консумация на растителна храна, с благ и сговорчив характер. Потенциално застрашени са бъбреците и червата.</a:t>
            </a:r>
          </a:p>
          <a:p>
            <a:pPr algn="l"/>
            <a:r>
              <a:rPr lang="bg-BG" b="1" dirty="0"/>
              <a:t>Равни, дъгообразни вежди </a:t>
            </a:r>
            <a:r>
              <a:rPr lang="bg-BG" dirty="0"/>
              <a:t>– добре балансиран хранителен прием. Признак на физическо и психическо равновесие.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00192" y="5877272"/>
            <a:ext cx="2094000" cy="432048"/>
          </a:xfrm>
        </p:spPr>
        <p:txBody>
          <a:bodyPr>
            <a:normAutofit fontScale="85000" lnSpcReduction="20000"/>
          </a:bodyPr>
          <a:lstStyle/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61299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1776" cy="457200"/>
          </a:xfrm>
        </p:spPr>
        <p:txBody>
          <a:bodyPr/>
          <a:lstStyle/>
          <a:p>
            <a:pPr algn="l"/>
            <a:r>
              <a:rPr lang="bg-BG" dirty="0"/>
              <a:t>Големина на очите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563888" y="1124744"/>
            <a:ext cx="4622664" cy="5256584"/>
          </a:xfrm>
        </p:spPr>
        <p:txBody>
          <a:bodyPr/>
          <a:lstStyle/>
          <a:p>
            <a:pPr algn="l"/>
            <a:r>
              <a:rPr lang="bg-BG" b="1" dirty="0"/>
              <a:t>Малки очи </a:t>
            </a:r>
            <a:r>
              <a:rPr lang="bg-BG" dirty="0"/>
              <a:t>– хората с такива очи са резултат от храни </a:t>
            </a:r>
            <a:r>
              <a:rPr lang="bg-BG" i="1" dirty="0"/>
              <a:t>ян </a:t>
            </a:r>
            <a:r>
              <a:rPr lang="bg-BG" dirty="0"/>
              <a:t>(добре сготени зеленчуци и животински продукти). Те са решителни, активни и самоуверени, притежават физическа сила и издръжливост.</a:t>
            </a:r>
          </a:p>
          <a:p>
            <a:pPr algn="l"/>
            <a:endParaRPr lang="bg-BG" dirty="0"/>
          </a:p>
          <a:p>
            <a:pPr algn="l"/>
            <a:r>
              <a:rPr lang="bg-BG" b="1" dirty="0"/>
              <a:t>Големите очи </a:t>
            </a:r>
            <a:r>
              <a:rPr lang="bg-BG" dirty="0"/>
              <a:t>– резултат от приема на храни </a:t>
            </a:r>
            <a:r>
              <a:rPr lang="bg-BG" i="1" dirty="0"/>
              <a:t>ин</a:t>
            </a:r>
            <a:r>
              <a:rPr lang="bg-BG" dirty="0"/>
              <a:t> (полусварени и сурови зеленчуци и плодове). Хората с такива очи са по- чувствителни, деликатни и благи по характер.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808312" cy="3816424"/>
          </a:xfrm>
        </p:spPr>
      </p:pic>
    </p:spTree>
    <p:extLst>
      <p:ext uri="{BB962C8B-B14F-4D97-AF65-F5344CB8AC3E}">
        <p14:creationId xmlns:p14="http://schemas.microsoft.com/office/powerpoint/2010/main" val="97688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81776" cy="457200"/>
          </a:xfrm>
        </p:spPr>
        <p:txBody>
          <a:bodyPr/>
          <a:lstStyle/>
          <a:p>
            <a:pPr algn="l"/>
            <a:r>
              <a:rPr lang="bg-BG" dirty="0"/>
              <a:t>Нос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16016" y="1268760"/>
            <a:ext cx="3974592" cy="4032448"/>
          </a:xfrm>
        </p:spPr>
        <p:txBody>
          <a:bodyPr/>
          <a:lstStyle/>
          <a:p>
            <a:pPr algn="l"/>
            <a:r>
              <a:rPr lang="bg-BG" dirty="0"/>
              <a:t>Различните форми на носа съответстват на размера, качеството и състоянието на мозъка.</a:t>
            </a:r>
          </a:p>
          <a:p>
            <a:pPr algn="l"/>
            <a:endParaRPr lang="bg-BG" dirty="0"/>
          </a:p>
          <a:p>
            <a:pPr algn="l"/>
            <a:r>
              <a:rPr lang="bg-BG" b="1" dirty="0"/>
              <a:t>Тъп нос </a:t>
            </a:r>
            <a:r>
              <a:rPr lang="bg-BG" dirty="0"/>
              <a:t>- добре оформеният, средно дълъг нос издава душевно равновесие</a:t>
            </a:r>
          </a:p>
          <a:p>
            <a:pPr algn="l"/>
            <a:r>
              <a:rPr lang="bg-BG" b="1" dirty="0"/>
              <a:t>Правият дълъг нос </a:t>
            </a:r>
            <a:r>
              <a:rPr lang="bg-BG" dirty="0"/>
              <a:t>– признак за чувствителна нервна система. </a:t>
            </a:r>
          </a:p>
          <a:p>
            <a:pPr algn="l"/>
            <a:r>
              <a:rPr lang="bg-BG" b="1" dirty="0"/>
              <a:t>Късият плосък нос </a:t>
            </a:r>
            <a:r>
              <a:rPr lang="bg-BG" dirty="0"/>
              <a:t>показва склонност към решителност и непреклонност</a:t>
            </a:r>
          </a:p>
          <a:p>
            <a:pPr algn="l"/>
            <a:r>
              <a:rPr lang="bg-BG" b="1" dirty="0"/>
              <a:t>Големият</a:t>
            </a:r>
            <a:r>
              <a:rPr lang="bg-BG" dirty="0"/>
              <a:t> нос – склонност към по широко мислене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88432" cy="3888432"/>
          </a:xfrm>
        </p:spPr>
      </p:pic>
    </p:spTree>
    <p:extLst>
      <p:ext uri="{BB962C8B-B14F-4D97-AF65-F5344CB8AC3E}">
        <p14:creationId xmlns:p14="http://schemas.microsoft.com/office/powerpoint/2010/main" val="58494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bg-BG" dirty="0"/>
              <a:t>Заключение </a:t>
            </a:r>
            <a:br>
              <a:rPr lang="bg-BG" dirty="0"/>
            </a:br>
            <a:br>
              <a:rPr lang="bg-BG" dirty="0"/>
            </a:br>
            <a:br>
              <a:rPr lang="bg-BG" dirty="0"/>
            </a:br>
            <a:r>
              <a:rPr lang="bg-BG" sz="2000" dirty="0"/>
              <a:t>„</a:t>
            </a:r>
            <a:r>
              <a:rPr lang="bg-BG" sz="2000" i="1" dirty="0"/>
              <a:t>Да познаваш нещата, значи да познаваш себе си</a:t>
            </a:r>
            <a:br>
              <a:rPr lang="bg-BG" sz="2000" i="1" dirty="0"/>
            </a:br>
            <a:r>
              <a:rPr lang="bg-BG" sz="2000" i="1" dirty="0"/>
              <a:t>знанията ни правят по-смирени и</a:t>
            </a:r>
            <a:br>
              <a:rPr lang="bg-BG" sz="2000" i="1" dirty="0"/>
            </a:br>
            <a:r>
              <a:rPr lang="bg-BG" sz="2000" i="1" dirty="0"/>
              <a:t> скромни.</a:t>
            </a:r>
            <a:br>
              <a:rPr lang="bg-BG" sz="2000" i="1" dirty="0"/>
            </a:br>
            <a:r>
              <a:rPr lang="bg-BG" sz="2000" i="1" dirty="0"/>
              <a:t>Който умее да се смирява, </a:t>
            </a:r>
            <a:br>
              <a:rPr lang="bg-BG" sz="2000" i="1" dirty="0"/>
            </a:br>
            <a:r>
              <a:rPr lang="bg-BG" sz="2000" i="1" dirty="0"/>
              <a:t>знае всичко</a:t>
            </a:r>
            <a:br>
              <a:rPr lang="bg-BG" sz="2000" i="1" dirty="0"/>
            </a:br>
            <a:r>
              <a:rPr lang="bg-BG" sz="2000" i="1" dirty="0"/>
              <a:t>и се сдобива с универсално съзнание </a:t>
            </a:r>
            <a:br>
              <a:rPr lang="bg-BG" sz="2000" i="1" dirty="0"/>
            </a:br>
            <a:r>
              <a:rPr lang="bg-BG" sz="2000" i="1" dirty="0"/>
              <a:t>за вечния живот.“</a:t>
            </a:r>
          </a:p>
        </p:txBody>
      </p:sp>
    </p:spTree>
    <p:extLst>
      <p:ext uri="{BB962C8B-B14F-4D97-AF65-F5344CB8AC3E}">
        <p14:creationId xmlns:p14="http://schemas.microsoft.com/office/powerpoint/2010/main" val="107077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829761"/>
          </a:xfrm>
        </p:spPr>
        <p:txBody>
          <a:bodyPr/>
          <a:lstStyle/>
          <a:p>
            <a:pPr algn="l"/>
            <a:r>
              <a:rPr lang="bg-BG" dirty="0"/>
              <a:t>Благодарим за вниманието!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7772400" cy="11997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bg-BG" dirty="0"/>
              <a:t>Емине Асанова Калвичева -4 курс, 22 група, фн:39102</a:t>
            </a:r>
          </a:p>
          <a:p>
            <a:pPr algn="l"/>
            <a:r>
              <a:rPr lang="bg-BG" dirty="0"/>
              <a:t>Зейнеп Шукри Калвич -1 курс, 12 група, фн:39681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7" y="1916832"/>
            <a:ext cx="3371803" cy="33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Принципите на диагностиката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3887" y="3717032"/>
            <a:ext cx="4930825" cy="2736304"/>
          </a:xfrm>
        </p:spPr>
        <p:txBody>
          <a:bodyPr>
            <a:normAutofit fontScale="92500" lnSpcReduction="10000"/>
          </a:bodyPr>
          <a:lstStyle/>
          <a:p>
            <a:r>
              <a:rPr lang="bg-BG" i="1" dirty="0"/>
              <a:t>„Частта изразява цялото.</a:t>
            </a:r>
          </a:p>
          <a:p>
            <a:r>
              <a:rPr lang="bg-BG" i="1" dirty="0"/>
              <a:t>Цялото изразява частта.</a:t>
            </a:r>
          </a:p>
          <a:p>
            <a:r>
              <a:rPr lang="bg-BG" i="1" dirty="0"/>
              <a:t>Малкото изразява голямото.</a:t>
            </a:r>
          </a:p>
          <a:p>
            <a:r>
              <a:rPr lang="bg-BG" i="1" dirty="0"/>
              <a:t>Голямото съответства на малкото. Но всички те образуват хор,</a:t>
            </a:r>
          </a:p>
          <a:p>
            <a:r>
              <a:rPr lang="bg-BG" i="1" dirty="0"/>
              <a:t>който възхвалява славата на безкрайната Вселена.“</a:t>
            </a:r>
          </a:p>
          <a:p>
            <a:r>
              <a:rPr lang="bg-BG" i="1" dirty="0"/>
              <a:t>                   Мичио Куши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361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92695"/>
          </a:xfrm>
        </p:spPr>
        <p:txBody>
          <a:bodyPr>
            <a:normAutofit/>
          </a:bodyPr>
          <a:lstStyle/>
          <a:p>
            <a:pPr algn="l"/>
            <a:r>
              <a:rPr lang="bg-BG" sz="3200" dirty="0"/>
              <a:t>Приложение на реда във Вселената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6712"/>
            <a:ext cx="7772400" cy="554461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Всички физически, ментални и духовни проявления на човешките същества са проявление на околната среда.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Частта от околната среда, приета в тялото, съставлява вътрешната среда, в равновесие с външната.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Балансът между вътрешната и външната среда обуславя физическото и менталното състояние .</a:t>
            </a:r>
          </a:p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Във физическата и менталната си конституция и кондикция действат многобройни антагонистични и допълващи се взаимовръзки.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Храните и напитките, формиращи вътрешната среда  могат да бъдат класифицирани в таблица  според техните антагонистични и допълващи се взаимовръзки.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bg-BG" sz="1800" dirty="0"/>
              <a:t>Качествата на </a:t>
            </a:r>
            <a:r>
              <a:rPr lang="bg-BG" sz="1800" b="1" i="1" dirty="0"/>
              <a:t>ин</a:t>
            </a:r>
            <a:r>
              <a:rPr lang="bg-BG" sz="1800" dirty="0"/>
              <a:t> на определена храна и напитка поражда </a:t>
            </a:r>
            <a:r>
              <a:rPr lang="bg-BG" sz="1800" b="1" i="1" dirty="0"/>
              <a:t>ин</a:t>
            </a:r>
            <a:r>
              <a:rPr lang="bg-BG" sz="1800" dirty="0"/>
              <a:t>  структури и функции, а качеството</a:t>
            </a:r>
            <a:r>
              <a:rPr lang="bg-BG" sz="1800" b="1" i="1" dirty="0"/>
              <a:t> ян  </a:t>
            </a:r>
            <a:r>
              <a:rPr lang="bg-BG" sz="1800" dirty="0"/>
              <a:t>поражда </a:t>
            </a:r>
            <a:r>
              <a:rPr lang="bg-BG" sz="1800" b="1" i="1" dirty="0"/>
              <a:t>ян</a:t>
            </a:r>
            <a:r>
              <a:rPr lang="bg-BG" sz="1800" dirty="0"/>
              <a:t> структури и 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283584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48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1776" cy="504056"/>
          </a:xfrm>
        </p:spPr>
        <p:txBody>
          <a:bodyPr/>
          <a:lstStyle/>
          <a:p>
            <a:pPr algn="l"/>
            <a:r>
              <a:rPr lang="bg-BG" dirty="0"/>
              <a:t>Диагностика според типа конституция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67744" y="1124744"/>
            <a:ext cx="6768752" cy="3816424"/>
          </a:xfrm>
        </p:spPr>
        <p:txBody>
          <a:bodyPr/>
          <a:lstStyle/>
          <a:p>
            <a:pPr algn="l"/>
            <a:r>
              <a:rPr lang="bg-BG" sz="2000" b="1" dirty="0"/>
              <a:t>Съотношение между главата и тялото</a:t>
            </a:r>
          </a:p>
          <a:p>
            <a:pPr algn="l"/>
            <a:r>
              <a:rPr lang="bg-BG" dirty="0"/>
              <a:t>Стандарно съотношението между височината на главата и височината на тялото е 1:7. Ако главата е по-малка, например съотношение 1:8, физическата и ментална конституция е по-слаба от средното ниво, което се дължи на качеството на храната , консумирана от майката по време на бременност. От друга страна, ако височината на главата е по-голяма, например съотношение 1:6, това означава, че човекът е склонен към по-голяма активност както в менталния, така и в социалния живот.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879143" cy="4801966"/>
          </a:xfrm>
        </p:spPr>
      </p:pic>
    </p:spTree>
    <p:extLst>
      <p:ext uri="{BB962C8B-B14F-4D97-AF65-F5344CB8AC3E}">
        <p14:creationId xmlns:p14="http://schemas.microsoft.com/office/powerpoint/2010/main" val="90236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1776" cy="457200"/>
          </a:xfrm>
        </p:spPr>
        <p:txBody>
          <a:bodyPr/>
          <a:lstStyle/>
          <a:p>
            <a:pPr algn="l"/>
            <a:r>
              <a:rPr lang="bg-BG" dirty="0"/>
              <a:t>Ръст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3568" y="1628800"/>
            <a:ext cx="3974592" cy="3456384"/>
          </a:xfrm>
        </p:spPr>
        <p:txBody>
          <a:bodyPr>
            <a:normAutofit lnSpcReduction="10000"/>
          </a:bodyPr>
          <a:lstStyle/>
          <a:p>
            <a:pPr algn="l"/>
            <a:r>
              <a:rPr lang="bg-BG" dirty="0"/>
              <a:t>По-високите хора имат конституция, която клони повече към</a:t>
            </a:r>
            <a:r>
              <a:rPr lang="bg-BG" b="1" dirty="0"/>
              <a:t> ин</a:t>
            </a:r>
            <a:r>
              <a:rPr lang="bg-BG" dirty="0"/>
              <a:t>, а по-ниските имат конституция, която клони повече към </a:t>
            </a:r>
            <a:r>
              <a:rPr lang="bg-BG" b="1" dirty="0"/>
              <a:t>ян. </a:t>
            </a:r>
            <a:r>
              <a:rPr lang="bg-BG" dirty="0"/>
              <a:t>Първите са по-склонни да развиват умствените си способностии и са по-предразположени към дихателни и нервни разстройства. Вторите са по-склонни да се занимават с физическа дейност и се изявяват в социалния живот. Те са предразположени към храносмилателни и циркулаторни нарушения.</a:t>
            </a:r>
            <a:endParaRPr lang="bg-BG" b="1" dirty="0"/>
          </a:p>
          <a:p>
            <a:pPr algn="l"/>
            <a:endParaRPr lang="bg-BG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430681" cy="4572000"/>
          </a:xfrm>
        </p:spPr>
      </p:pic>
    </p:spTree>
    <p:extLst>
      <p:ext uri="{BB962C8B-B14F-4D97-AF65-F5344CB8AC3E}">
        <p14:creationId xmlns:p14="http://schemas.microsoft.com/office/powerpoint/2010/main" val="105205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3296"/>
            <a:ext cx="7481776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3568" y="404664"/>
            <a:ext cx="6768752" cy="3168352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През феталния и ембрионалния период  пъпът служи за център на цялата телесна структура. По време на раждането и след това този център се измества към устата и вратната област . От тази точка се развиват горните и долните разклонения – главата като горна сфера и тялото като долна. Те кореспондират много добре помежу си, като долната част на главата съответства на горната част на тялото (с изключение на устата и устната кухина); средната част на главата съответства на средната част на тялото, а горната част на главата – на долната част на тялото. Според този принцип всяка част на лицето отразява даден телесен орган и неговите функции.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005064"/>
            <a:ext cx="5616302" cy="1944216"/>
          </a:xfrm>
        </p:spPr>
      </p:pic>
    </p:spTree>
    <p:extLst>
      <p:ext uri="{BB962C8B-B14F-4D97-AF65-F5344CB8AC3E}">
        <p14:creationId xmlns:p14="http://schemas.microsoft.com/office/powerpoint/2010/main" val="77108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1776" cy="457200"/>
          </a:xfrm>
        </p:spPr>
        <p:txBody>
          <a:bodyPr/>
          <a:lstStyle/>
          <a:p>
            <a:pPr algn="ctr"/>
            <a:r>
              <a:rPr lang="bg-BG" dirty="0"/>
              <a:t>Зависимост между лицето и органите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9592" y="1916832"/>
            <a:ext cx="3974592" cy="9144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408712" cy="5404938"/>
          </a:xfrm>
        </p:spPr>
      </p:pic>
    </p:spTree>
    <p:extLst>
      <p:ext uri="{BB962C8B-B14F-4D97-AF65-F5344CB8AC3E}">
        <p14:creationId xmlns:p14="http://schemas.microsoft.com/office/powerpoint/2010/main" val="24408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81776" cy="720080"/>
          </a:xfrm>
        </p:spPr>
        <p:txBody>
          <a:bodyPr/>
          <a:lstStyle/>
          <a:p>
            <a:pPr algn="l"/>
            <a:r>
              <a:rPr lang="bg-BG" dirty="0"/>
              <a:t>Визуална дагностика на специфични заболявания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1052736"/>
            <a:ext cx="8136904" cy="2592288"/>
          </a:xfrm>
        </p:spPr>
        <p:txBody>
          <a:bodyPr>
            <a:normAutofit/>
          </a:bodyPr>
          <a:lstStyle/>
          <a:p>
            <a:pPr algn="l"/>
            <a:r>
              <a:rPr lang="bg-BG" b="1" dirty="0"/>
              <a:t>Дланите</a:t>
            </a:r>
          </a:p>
          <a:p>
            <a:pPr algn="l"/>
            <a:r>
              <a:rPr lang="bg-BG" dirty="0"/>
              <a:t>Дланите показват състоянието на вътрешните системи и функции като цяло.</a:t>
            </a:r>
          </a:p>
          <a:p>
            <a:pPr algn="l"/>
            <a:r>
              <a:rPr lang="bg-BG" b="1" i="1" dirty="0"/>
              <a:t>Линия А </a:t>
            </a:r>
            <a:r>
              <a:rPr lang="bg-BG" dirty="0"/>
              <a:t>и свързаната с нея зона отразява храносмилателните и дихателните функции, включително и състоянието на хранопровода , стомаха, тънките и дебелите черва.</a:t>
            </a:r>
          </a:p>
          <a:p>
            <a:pPr algn="l"/>
            <a:r>
              <a:rPr lang="bg-BG" b="1" i="1" dirty="0"/>
              <a:t>Линия В  </a:t>
            </a:r>
            <a:r>
              <a:rPr lang="bg-BG" dirty="0"/>
              <a:t>и свързаната с нея зона отговаря на нервната система и отразява функциите на мозъка и централната и периферна нервна система.</a:t>
            </a:r>
          </a:p>
          <a:p>
            <a:pPr algn="l"/>
            <a:r>
              <a:rPr lang="bg-BG" b="1" i="1" dirty="0"/>
              <a:t>Линия С </a:t>
            </a:r>
            <a:r>
              <a:rPr lang="bg-BG" dirty="0"/>
              <a:t>отговаря за кръвоносната и отделителната система и отразява състоянието на сърцето, бъбреците и пикочния мехур.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95713"/>
            <a:ext cx="5066909" cy="3088165"/>
          </a:xfrm>
        </p:spPr>
      </p:pic>
    </p:spTree>
    <p:extLst>
      <p:ext uri="{BB962C8B-B14F-4D97-AF65-F5344CB8AC3E}">
        <p14:creationId xmlns:p14="http://schemas.microsoft.com/office/powerpoint/2010/main" val="253078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879</Words>
  <Application>Microsoft Macintosh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СКРИТИТЕ ПОСЛАНИЯ В НАШИЯ ОБРАЗ</vt:lpstr>
      <vt:lpstr>Принципите на диагностиката</vt:lpstr>
      <vt:lpstr>Приложение на реда във Вселената</vt:lpstr>
      <vt:lpstr>PowerPoint Presentation</vt:lpstr>
      <vt:lpstr>Диагностика според типа конституция </vt:lpstr>
      <vt:lpstr>Ръст </vt:lpstr>
      <vt:lpstr>PowerPoint Presentation</vt:lpstr>
      <vt:lpstr>Зависимост между лицето и органите </vt:lpstr>
      <vt:lpstr>Визуална дагностика на специфични заболявания</vt:lpstr>
      <vt:lpstr>Устата и устните  </vt:lpstr>
      <vt:lpstr>Линия на веждите</vt:lpstr>
      <vt:lpstr>Големина на очите</vt:lpstr>
      <vt:lpstr>Нос</vt:lpstr>
      <vt:lpstr>Заключение    „Да познаваш нещата, значи да познаваш себе си знанията ни правят по-смирени и  скромни. Който умее да се смирява,  знае всичко и се сдобива с универсално съзнание  за вечния живот.“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Органите и частите на тялото като символи и тяхното значение</dc:title>
  <dc:creator>Mimesevim</dc:creator>
  <cp:lastModifiedBy>Vassilka Nikolova</cp:lastModifiedBy>
  <cp:revision>22</cp:revision>
  <dcterms:created xsi:type="dcterms:W3CDTF">2022-05-06T13:11:15Z</dcterms:created>
  <dcterms:modified xsi:type="dcterms:W3CDTF">2022-05-13T17:35:24Z</dcterms:modified>
</cp:coreProperties>
</file>