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8"/>
  </p:notesMasterIdLst>
  <p:sldIdLst>
    <p:sldId id="267" r:id="rId2"/>
    <p:sldId id="256" r:id="rId3"/>
    <p:sldId id="257" r:id="rId4"/>
    <p:sldId id="260" r:id="rId5"/>
    <p:sldId id="264" r:id="rId6"/>
    <p:sldId id="269" r:id="rId7"/>
    <p:sldId id="262" r:id="rId8"/>
    <p:sldId id="272" r:id="rId9"/>
    <p:sldId id="258" r:id="rId10"/>
    <p:sldId id="261" r:id="rId11"/>
    <p:sldId id="259" r:id="rId12"/>
    <p:sldId id="271" r:id="rId13"/>
    <p:sldId id="263" r:id="rId14"/>
    <p:sldId id="265" r:id="rId15"/>
    <p:sldId id="273" r:id="rId16"/>
    <p:sldId id="266" r:id="rId1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D991"/>
    <a:srgbClr val="C15142"/>
    <a:srgbClr val="F8F5EE"/>
    <a:srgbClr val="79726B"/>
    <a:srgbClr val="8E0F04"/>
    <a:srgbClr val="F5EFE3"/>
    <a:srgbClr val="01412D"/>
    <a:srgbClr val="FCFC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76"/>
  </p:normalViewPr>
  <p:slideViewPr>
    <p:cSldViewPr snapToGrid="0">
      <p:cViewPr varScale="1">
        <p:scale>
          <a:sx n="152" d="100"/>
          <a:sy n="152" d="100"/>
        </p:scale>
        <p:origin x="480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116513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2483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1b92502ed3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1b92502ed3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61676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1b92502ed3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11b92502ed3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5157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2813fd9127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12813fd9127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428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2813fd9127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12813fd9127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9199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1b92502ed3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11b92502ed3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95072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1b92502ed3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11b92502ed3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22742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2813fd9127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2813fd9127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68416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2813fd9127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2813fd9127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56887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2813fd9127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2813fd9127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79006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1b92502ed3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11b92502ed3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2309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jpg"/><Relationship Id="rId4" Type="http://schemas.openxmlformats.org/officeDocument/2006/relationships/image" Target="../media/image4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jstor.org/stable/224219" TargetMode="External"/><Relationship Id="rId3" Type="http://schemas.openxmlformats.org/officeDocument/2006/relationships/image" Target="../media/image45.jpg"/><Relationship Id="rId7" Type="http://schemas.openxmlformats.org/officeDocument/2006/relationships/hyperlink" Target="https://en.wikipedia.org/wiki/Magnum_opus_(alchemy)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n.wikipedia.org/wiki/Hermeticism#Philosophy" TargetMode="External"/><Relationship Id="rId5" Type="http://schemas.openxmlformats.org/officeDocument/2006/relationships/hyperlink" Target="https://bg.wikipedia.org/wiki/%D0%A5%D0%B5%D1%80%D0%BC%D0%B5%D1%82%D0%B8%D0%B7%D1%8A%D0%BC" TargetMode="External"/><Relationship Id="rId4" Type="http://schemas.openxmlformats.org/officeDocument/2006/relationships/hyperlink" Target="https://bg.wikipedia.org/wiki/%D0%A4%D0%B8%D0%BB%D0%BE%D1%81%D0%BE%D1%84%D1%81%D0%BA%D0%B8_%D0%BA%D0%B0%D0%BC%D1%8A%D0%BA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gif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4" Type="http://schemas.openxmlformats.org/officeDocument/2006/relationships/image" Target="../media/image2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jpg"/><Relationship Id="rId4" Type="http://schemas.openxmlformats.org/officeDocument/2006/relationships/image" Target="../media/image3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1127" y="526474"/>
            <a:ext cx="4119418" cy="2225962"/>
          </a:xfrm>
          <a:noFill/>
          <a:effectLst>
            <a:glow rad="127000">
              <a:schemeClr val="accent4">
                <a:lumMod val="60000"/>
                <a:lumOff val="40000"/>
              </a:schemeClr>
            </a:glow>
          </a:effectLst>
        </p:spPr>
        <p:txBody>
          <a:bodyPr>
            <a:normAutofit fontScale="90000"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b="1" i="1" dirty="0">
                <a:ln/>
                <a:solidFill>
                  <a:srgbClr val="FCFC44"/>
                </a:solidFill>
                <a:latin typeface="Bahnschrift SemiCondensed" panose="020B0502040204020203" pitchFamily="34" charset="0"/>
              </a:rPr>
              <a:t>Алхимията -наука,</a:t>
            </a:r>
            <a:r>
              <a:rPr lang="en-US" b="1" i="1" dirty="0">
                <a:ln/>
                <a:solidFill>
                  <a:srgbClr val="FCFC44"/>
                </a:solidFill>
                <a:latin typeface="Bahnschrift SemiCondensed" panose="020B0502040204020203" pitchFamily="34" charset="0"/>
              </a:rPr>
              <a:t> </a:t>
            </a:r>
            <a:r>
              <a:rPr lang="bg-BG" b="1" i="1" dirty="0">
                <a:ln/>
                <a:solidFill>
                  <a:srgbClr val="FCFC44"/>
                </a:solidFill>
                <a:latin typeface="Bahnschrift SemiCondensed" panose="020B0502040204020203" pitchFamily="34" charset="0"/>
              </a:rPr>
              <a:t>магия или път към тайните на Вселената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01304" y="4252856"/>
            <a:ext cx="341019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050" i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Изготвили студенти по медицина, МУ София:</a:t>
            </a:r>
          </a:p>
          <a:p>
            <a:r>
              <a:rPr lang="bg-BG" sz="1050" i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Рафет Рафет</a:t>
            </a:r>
            <a:r>
              <a:rPr lang="en-US" sz="1050" i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, I-</a:t>
            </a:r>
            <a:r>
              <a:rPr lang="bg-BG" sz="1050" i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ви курс</a:t>
            </a:r>
          </a:p>
          <a:p>
            <a:r>
              <a:rPr lang="bg-BG" sz="1050" i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Елина Бойчева</a:t>
            </a:r>
            <a:r>
              <a:rPr lang="en-US" sz="1050" i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, I-</a:t>
            </a:r>
            <a:r>
              <a:rPr lang="bg-BG" sz="1050" i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ви курс</a:t>
            </a:r>
          </a:p>
          <a:p>
            <a:r>
              <a:rPr lang="bg-BG" sz="1050" i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Десислава Герчева</a:t>
            </a:r>
            <a:r>
              <a:rPr lang="en-US" sz="1050" i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, I-</a:t>
            </a:r>
            <a:r>
              <a:rPr lang="bg-BG" sz="1050" i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ви курс</a:t>
            </a:r>
          </a:p>
          <a:p>
            <a:r>
              <a:rPr lang="bg-BG" sz="1050" i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Под ръководството на д-р В. Николова, </a:t>
            </a:r>
            <a:r>
              <a:rPr lang="bg-BG" sz="1050" i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дм</a:t>
            </a:r>
            <a:endParaRPr lang="bg-BG" sz="1050" i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endParaRPr lang="bg-BG" sz="1050" i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57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3000"/>
            <a:lum/>
          </a:blip>
          <a:srcRect/>
          <a:stretch>
            <a:fillRect t="-63000" b="-19000"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>
            <a:spLocks noGrp="1"/>
          </p:cNvSpPr>
          <p:nvPr>
            <p:ph type="ctrTitle"/>
          </p:nvPr>
        </p:nvSpPr>
        <p:spPr>
          <a:xfrm>
            <a:off x="1467120" y="173936"/>
            <a:ext cx="6447300" cy="580200"/>
          </a:xfrm>
          <a:prstGeom prst="rect">
            <a:avLst/>
          </a:prstGeom>
          <a:solidFill>
            <a:srgbClr val="F8F5EE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bg" sz="3200" i="1" dirty="0"/>
              <a:t>Арналдо Виланова  </a:t>
            </a:r>
            <a:endParaRPr sz="3200" i="1" dirty="0"/>
          </a:p>
        </p:txBody>
      </p:sp>
      <p:sp>
        <p:nvSpPr>
          <p:cNvPr id="2" name="TextBox 1"/>
          <p:cNvSpPr txBox="1"/>
          <p:nvPr/>
        </p:nvSpPr>
        <p:spPr>
          <a:xfrm>
            <a:off x="2847464" y="868218"/>
            <a:ext cx="3719591" cy="2031325"/>
          </a:xfrm>
          <a:prstGeom prst="rect">
            <a:avLst/>
          </a:prstGeom>
          <a:solidFill>
            <a:srgbClr val="F8F5EE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  </a:t>
            </a:r>
            <a:r>
              <a:rPr lang="ru-RU" dirty="0" err="1"/>
              <a:t>Испански</a:t>
            </a:r>
            <a:r>
              <a:rPr lang="ru-RU" dirty="0"/>
              <a:t> лекар, алхимик, фармацевт и астролог. Изработва за папата астрологичен печат (талисман) от злато, за който се смятало, че съдържа всички тайни на  Космоса.</a:t>
            </a:r>
            <a:r>
              <a:rPr lang="en-US" dirty="0"/>
              <a:t> </a:t>
            </a:r>
            <a:r>
              <a:rPr lang="ru-RU" dirty="0"/>
              <a:t>Твърди се, че печатът е зареден с добродетели, разкриващи силата на Слънцето, което в онези дни </a:t>
            </a:r>
          </a:p>
          <a:p>
            <a:pPr algn="ctr"/>
            <a:r>
              <a:rPr lang="ru-RU" dirty="0"/>
              <a:t>се намирало в съзвездието Лъв. </a:t>
            </a:r>
          </a:p>
          <a:p>
            <a:pPr algn="ctr"/>
            <a:r>
              <a:rPr lang="ru-RU" dirty="0" err="1"/>
              <a:t>Златният</a:t>
            </a:r>
            <a:r>
              <a:rPr lang="ru-RU" dirty="0"/>
              <a:t> печат бил носен от папата.</a:t>
            </a:r>
            <a:endParaRPr lang="bg-B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501" y="2899543"/>
            <a:ext cx="1774537" cy="21379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0" b="-30000"/>
          </a:stretch>
        </a:blip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>
            <a:spLocks noGrp="1"/>
          </p:cNvSpPr>
          <p:nvPr>
            <p:ph type="ctrTitle"/>
          </p:nvPr>
        </p:nvSpPr>
        <p:spPr>
          <a:xfrm>
            <a:off x="2576944" y="146285"/>
            <a:ext cx="4572001" cy="106368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2400" b="1" i="1" dirty="0">
                <a:solidFill>
                  <a:schemeClr val="tx1"/>
                </a:solidFill>
              </a:rPr>
              <a:t>,,</a:t>
            </a:r>
            <a:r>
              <a:rPr lang="bg" sz="2400" b="1" i="1" dirty="0">
                <a:solidFill>
                  <a:schemeClr val="tx1"/>
                </a:solidFill>
              </a:rPr>
              <a:t>Психологията и алхимия</a:t>
            </a:r>
            <a:r>
              <a:rPr lang="bg-BG" sz="2400" b="1" i="1" dirty="0">
                <a:solidFill>
                  <a:schemeClr val="tx1"/>
                </a:solidFill>
              </a:rPr>
              <a:t>“</a:t>
            </a:r>
            <a:r>
              <a:rPr lang="bg" sz="2400" dirty="0"/>
              <a:t>-от Карл Юнг</a:t>
            </a:r>
            <a:endParaRPr sz="2400" dirty="0"/>
          </a:p>
        </p:txBody>
      </p:sp>
      <p:sp>
        <p:nvSpPr>
          <p:cNvPr id="80" name="Google Shape;80;p16"/>
          <p:cNvSpPr txBox="1">
            <a:spLocks noGrp="1"/>
          </p:cNvSpPr>
          <p:nvPr>
            <p:ph type="subTitle" idx="1"/>
          </p:nvPr>
        </p:nvSpPr>
        <p:spPr>
          <a:xfrm>
            <a:off x="2835562" y="1209965"/>
            <a:ext cx="4127299" cy="2212175"/>
          </a:xfrm>
          <a:prstGeom prst="rect">
            <a:avLst/>
          </a:prstGeom>
          <a:solidFill>
            <a:srgbClr val="F5EFE3"/>
          </a:solidFill>
          <a:ln>
            <a:solidFill>
              <a:srgbClr val="F5EFE3"/>
            </a:solidFill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/>
            <a:r>
              <a:rPr lang="ru-RU" sz="1658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Уроборосът се свързва с </a:t>
            </a:r>
            <a:r>
              <a:rPr lang="ru-RU" sz="1658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концепцията</a:t>
            </a:r>
            <a:r>
              <a:rPr lang="ru-RU" sz="1658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че материята, създадена от две противоположности, представени като слънце и луна (злато и </a:t>
            </a:r>
            <a:r>
              <a:rPr lang="ru-RU" sz="1658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сребро</a:t>
            </a:r>
            <a:r>
              <a:rPr lang="ru-RU" sz="1658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), става възобновима, т.е. тя не </a:t>
            </a:r>
            <a:r>
              <a:rPr lang="ru-RU" sz="1658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изчезва</a:t>
            </a:r>
            <a:r>
              <a:rPr lang="ru-RU" sz="1658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</a:p>
          <a:p>
            <a:pPr marL="0" lvl="0" indent="0" algn="l"/>
            <a:r>
              <a:rPr lang="ru-RU" sz="1658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а става циклична в един момент.</a:t>
            </a:r>
            <a:endParaRPr sz="1658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2" name="Google Shape;8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66251" y="3158837"/>
            <a:ext cx="2891204" cy="15017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46" y="101601"/>
            <a:ext cx="1914264" cy="2717295"/>
          </a:xfrm>
        </p:spPr>
        <p:txBody>
          <a:bodyPr>
            <a:normAutofit fontScale="70000" lnSpcReduction="20000"/>
          </a:bodyPr>
          <a:lstStyle/>
          <a:p>
            <a:pPr marL="114300" indent="0">
              <a:buNone/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Според Карл Юнг корените на алхимията са по-скоро философски и трябва да бъдат търсени в античните  философски школи. При изследването на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алхимични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трудове, той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стига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до извода, че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</a:t>
            </a:r>
            <a:endParaRPr lang="bg-B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3908" y="347256"/>
            <a:ext cx="3316511" cy="2042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514" y="2818896"/>
            <a:ext cx="3864905" cy="2174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623" y="3082541"/>
            <a:ext cx="3348195" cy="1856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537" y="-108624"/>
            <a:ext cx="3038977" cy="31377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00156" y="264129"/>
            <a:ext cx="21745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/>
              <a:t>„</a:t>
            </a:r>
            <a:r>
              <a:rPr lang="bg-BG" sz="1200" i="1" dirty="0"/>
              <a:t>Ф</a:t>
            </a:r>
            <a:r>
              <a:rPr lang="ru-RU" sz="1200" i="1" dirty="0"/>
              <a:t>илософският камък“ е метафора за намирането на ядрото на личността, а „превръщането на обикновени неща в злато“ е умението да се управлява вътрешната жизнена енергия.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4715906"/>
            <a:ext cx="14146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200" dirty="0"/>
              <a:t>Карл Густав Юнг</a:t>
            </a:r>
          </a:p>
        </p:txBody>
      </p:sp>
    </p:spTree>
    <p:extLst>
      <p:ext uri="{BB962C8B-B14F-4D97-AF65-F5344CB8AC3E}">
        <p14:creationId xmlns:p14="http://schemas.microsoft.com/office/powerpoint/2010/main" val="197308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1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>
            <a:spLocks noGrp="1"/>
          </p:cNvSpPr>
          <p:nvPr>
            <p:ph type="ctrTitle"/>
          </p:nvPr>
        </p:nvSpPr>
        <p:spPr>
          <a:xfrm>
            <a:off x="-2367520" y="-2622350"/>
            <a:ext cx="3757200" cy="123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20"/>
          <p:cNvSpPr txBox="1">
            <a:spLocks noGrp="1"/>
          </p:cNvSpPr>
          <p:nvPr>
            <p:ph type="subTitle" idx="1"/>
          </p:nvPr>
        </p:nvSpPr>
        <p:spPr>
          <a:xfrm>
            <a:off x="3740728" y="253637"/>
            <a:ext cx="4996873" cy="24291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>
              <a:lnSpc>
                <a:spcPct val="107916"/>
              </a:lnSpc>
              <a:buClr>
                <a:schemeClr val="dk1"/>
              </a:buClr>
              <a:buSzPct val="78571"/>
            </a:pPr>
            <a:r>
              <a:rPr lang="bg-BG" sz="19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</a:t>
            </a:r>
            <a:r>
              <a:rPr lang="bg" sz="19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артина: The Alchemist Discovering Phosphorus/Алхимикът открива фосфора/</a:t>
            </a:r>
            <a:endParaRPr sz="19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68750"/>
              <a:buFont typeface="Arial"/>
              <a:buNone/>
            </a:pPr>
            <a:r>
              <a:rPr lang="bg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,,Алхимикът открива фосфора” е картина на Joseph Wright of Derby. Картината показва как алхимикът се опитва да произведе неуловимия философски камък , който би могъл да превърне обикновения метал в злато, но вместо това, за негово изумление, той открива фосфор.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09" name="Google Shape;10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6732" y="253637"/>
            <a:ext cx="3418505" cy="46362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612" y="2240396"/>
            <a:ext cx="1933575" cy="2362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728" y="3050021"/>
            <a:ext cx="2952750" cy="15525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9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>
            <a:spLocks noGrp="1"/>
          </p:cNvSpPr>
          <p:nvPr>
            <p:ph type="ctrTitle"/>
          </p:nvPr>
        </p:nvSpPr>
        <p:spPr>
          <a:xfrm>
            <a:off x="300557" y="101600"/>
            <a:ext cx="5726546" cy="748145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lvl="0"/>
            <a:r>
              <a:rPr lang="en-US" sz="2000" b="1" i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,,</a:t>
            </a:r>
            <a:r>
              <a:rPr lang="bg" sz="2000" b="1" i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Съвременна теория за Алхимията</a:t>
            </a:r>
            <a:r>
              <a:rPr lang="en-US" sz="2000" b="1" i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”-</a:t>
            </a:r>
            <a:r>
              <a:rPr lang="bg-BG" sz="2000" b="1" i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книга на </a:t>
            </a:r>
            <a:r>
              <a:rPr lang="en-US" sz="2000" b="1" i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Arthur John Hopkins</a:t>
            </a:r>
            <a:endParaRPr sz="2000" b="1" i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26" name="Google Shape;126;p22"/>
          <p:cNvSpPr txBox="1">
            <a:spLocks noGrp="1"/>
          </p:cNvSpPr>
          <p:nvPr>
            <p:ph type="subTitle" idx="1"/>
          </p:nvPr>
        </p:nvSpPr>
        <p:spPr>
          <a:xfrm>
            <a:off x="3001818" y="979055"/>
            <a:ext cx="1958109" cy="2854036"/>
          </a:xfrm>
          <a:prstGeom prst="rect">
            <a:avLst/>
          </a:prstGeom>
          <a:solidFill>
            <a:srgbClr val="FAD991"/>
          </a:solidFill>
          <a:ln w="28575">
            <a:solidFill>
              <a:schemeClr val="bg1"/>
            </a:solidFill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43137"/>
              <a:buFont typeface="Arial"/>
              <a:buNone/>
            </a:pPr>
            <a:r>
              <a:rPr lang="bg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„Историята учи, че нищо не се случва внезапно. Има причина за всяко събитие, за всеки напредък на човешкия интелект... Затова е редно да се запитаме какви са фактите по отношение на най-ранната алхимия. Защо трябваше да съществува тази вяра в трансмутацията в злато? Защо по-късно алхимията трябваше да продължи да контролира </a:t>
            </a:r>
            <a:r>
              <a:rPr lang="bg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най-добрите умове </a:t>
            </a:r>
            <a:r>
              <a:rPr lang="bg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 древния свят повече от хиляда години...“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57" y="979055"/>
            <a:ext cx="2543175" cy="381000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1969636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0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3"/>
          <p:cNvSpPr txBox="1">
            <a:spLocks noGrp="1"/>
          </p:cNvSpPr>
          <p:nvPr>
            <p:ph type="subTitle" idx="1"/>
          </p:nvPr>
        </p:nvSpPr>
        <p:spPr>
          <a:xfrm>
            <a:off x="1265383" y="1365828"/>
            <a:ext cx="6982691" cy="45997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" sz="1050" dirty="0"/>
              <a:t>източници на информация-</a:t>
            </a:r>
            <a:r>
              <a:rPr lang="bg" sz="1050" u="sng" dirty="0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https://bg.wikipedia.org/wiki/%D0%A4%D0%B8%D0%BB%D0%BE%D1%81%D0%BE%D1%84%D1%81%D0%BA%D0%B8_%D0%BA%D0%B0%D0%BC%D1%8A%D0%BA</a:t>
            </a:r>
            <a:r>
              <a:rPr lang="bg" sz="10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0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7500"/>
              <a:buFont typeface="Arial"/>
              <a:buNone/>
            </a:pPr>
            <a:r>
              <a:rPr lang="bg" sz="1050" u="sng" dirty="0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https://bg.wikipedia.org/wiki/%D0%A5%D0%B5%D1%80%D0%BC%D0%B5%D1%82%D0%B8%D0%B7%D1%8A%D0%BC</a:t>
            </a:r>
            <a:r>
              <a:rPr lang="bg" sz="10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0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bg" sz="1050" u="sng" dirty="0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https://en.wikipedia.org/wiki/Hermeticism#Philosophy</a:t>
            </a:r>
            <a:r>
              <a:rPr lang="bg" sz="1050" dirty="0"/>
              <a:t>;   </a:t>
            </a:r>
            <a:r>
              <a:rPr lang="bg" sz="1050" u="sng" dirty="0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https://en.wikipedia.org/wiki/Magnum_opus_(alchemy)</a:t>
            </a:r>
            <a:r>
              <a:rPr lang="bg" sz="10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0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bg" sz="10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Hopkins, Arthur John. “A Modern Theory of Alchemy.” Isis 7, no. 1 (1925): 58–76. </a:t>
            </a:r>
            <a:r>
              <a:rPr lang="bg" sz="105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8"/>
              </a:rPr>
              <a:t>http://www.jstor.org/stable/224219</a:t>
            </a:r>
            <a:r>
              <a:rPr lang="bg" sz="10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0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bg" sz="10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Psychologie et alchimie-Dr Roland Cahen</a:t>
            </a:r>
            <a:endParaRPr sz="10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bg" sz="10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Alchemical Hieroglyphics,which were caused to be painted upon an arch in St.Innocents Church Yard in Paris-Nicolas Flamel</a:t>
            </a:r>
            <a:endParaRPr sz="10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27500"/>
              <a:buFont typeface="Arial"/>
              <a:buNone/>
            </a:pPr>
            <a:r>
              <a:rPr lang="bg" sz="10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http://www.nephromeet.com/web/procedure/protocollo.cfm?List=WsIdEvento,WsIdRisposta,WsRelease&amp;c1=00232&amp;c2=30&amp;c3=1#:~:text=Arnaldo%20de%20Villanova,%20was%20a,by%20the%20King%20of%20Sicily.</a:t>
            </a:r>
            <a:endParaRPr sz="10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0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5470846" y="3493543"/>
            <a:ext cx="3155917" cy="39439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ru-RU" sz="1600" i="1" dirty="0">
                <a:solidFill>
                  <a:schemeClr val="tx1"/>
                </a:solidFill>
              </a:rPr>
              <a:t>Основната цел е била получаване на т.нар. еликсир на живота, или откриване на т.нар. Философски камък.</a:t>
            </a:r>
            <a:endParaRPr sz="1600" i="1" dirty="0">
              <a:solidFill>
                <a:schemeClr val="tx1"/>
              </a:solidFill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4726" y="120073"/>
            <a:ext cx="3408219" cy="30950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451" y="397164"/>
            <a:ext cx="3024713" cy="30814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90111" y="660604"/>
            <a:ext cx="213841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/>
              <a:t>Алхимията е наука, съществувала в древността (Древен Египет) </a:t>
            </a:r>
          </a:p>
          <a:p>
            <a:pPr algn="ctr"/>
            <a:r>
              <a:rPr lang="ru-RU" sz="1600" i="1" dirty="0"/>
              <a:t>и Средновековието до около XVII век.  Тя е учение </a:t>
            </a:r>
          </a:p>
          <a:p>
            <a:pPr algn="ctr"/>
            <a:r>
              <a:rPr lang="ru-RU" sz="1600" i="1" dirty="0"/>
              <a:t>за </a:t>
            </a:r>
            <a:r>
              <a:rPr lang="ru-RU" sz="1600" i="1" dirty="0" err="1"/>
              <a:t>металите</a:t>
            </a:r>
            <a:r>
              <a:rPr lang="ru-RU" sz="1600" i="1" dirty="0"/>
              <a:t> и смесването на веществата. </a:t>
            </a:r>
            <a:endParaRPr lang="bg-BG" sz="16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651" y="3303153"/>
            <a:ext cx="3048000" cy="1714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ctrTitle"/>
          </p:nvPr>
        </p:nvSpPr>
        <p:spPr>
          <a:xfrm>
            <a:off x="314036" y="214609"/>
            <a:ext cx="6271491" cy="524300"/>
          </a:xfrm>
          <a:prstGeom prst="rect">
            <a:avLst/>
          </a:prstGeom>
          <a:noFill/>
          <a:ln>
            <a:solidFill>
              <a:srgbClr val="01412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" sz="3600" dirty="0">
                <a:solidFill>
                  <a:schemeClr val="bg1">
                    <a:lumMod val="95000"/>
                  </a:schemeClr>
                </a:solidFill>
              </a:rPr>
              <a:t>Основни символи и концепции</a:t>
            </a:r>
            <a:endParaRPr sz="3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1"/>
          </p:nvPr>
        </p:nvSpPr>
        <p:spPr>
          <a:xfrm>
            <a:off x="230908" y="869949"/>
            <a:ext cx="3574974" cy="20572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bg" sz="1400" dirty="0">
                <a:solidFill>
                  <a:schemeClr val="bg1"/>
                </a:solidFill>
              </a:rPr>
              <a:t>Основните символи на Алхимията </a:t>
            </a:r>
            <a:endParaRPr lang="en-US" sz="1400" dirty="0">
              <a:solidFill>
                <a:schemeClr val="bg1"/>
              </a:solidFill>
            </a:endParaRPr>
          </a:p>
          <a:p>
            <a:pPr marL="0" lvl="0" indent="0"/>
            <a:r>
              <a:rPr lang="bg" sz="1400" dirty="0">
                <a:solidFill>
                  <a:schemeClr val="bg1"/>
                </a:solidFill>
              </a:rPr>
              <a:t>се изобразяват в мандали,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bg" sz="1400" dirty="0">
                <a:solidFill>
                  <a:schemeClr val="bg1"/>
                </a:solidFill>
              </a:rPr>
              <a:t>което представлява комплексно изображение,което съчетава няколко символа те са свързани с елементи, душа, и тяхното взаимодействие се представя най-често със специфичен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bg-BG" sz="1400" dirty="0">
                <a:solidFill>
                  <a:schemeClr val="bg1"/>
                </a:solidFill>
              </a:rPr>
              <a:t>символ.</a:t>
            </a:r>
            <a:endParaRPr sz="1400" dirty="0">
              <a:solidFill>
                <a:schemeClr val="bg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" sz="1400" dirty="0"/>
              <a:t> </a:t>
            </a:r>
            <a:endParaRPr sz="1400" dirty="0"/>
          </a:p>
        </p:txBody>
      </p:sp>
      <p:pic>
        <p:nvPicPr>
          <p:cNvPr id="65" name="Google Shape;6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83341" y="2262910"/>
            <a:ext cx="2702186" cy="2682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225" y="2262909"/>
            <a:ext cx="2171047" cy="26751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224" y="214609"/>
            <a:ext cx="1958611" cy="19365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07" y="2927165"/>
            <a:ext cx="3574974" cy="20109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7000"/>
            <a:lum/>
          </a:blip>
          <a:srcRect/>
          <a:stretch>
            <a:fillRect t="-45000" b="-45000"/>
          </a:stretch>
        </a:blip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>
            <a:spLocks noGrp="1"/>
          </p:cNvSpPr>
          <p:nvPr>
            <p:ph type="ctrTitle"/>
          </p:nvPr>
        </p:nvSpPr>
        <p:spPr>
          <a:xfrm>
            <a:off x="1076361" y="263191"/>
            <a:ext cx="7353900" cy="503427"/>
          </a:xfrm>
          <a:prstGeom prst="rect">
            <a:avLst/>
          </a:prstGeom>
          <a:solidFill>
            <a:srgbClr val="79726B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bg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27000">
                    <a:schemeClr val="bg1">
                      <a:lumMod val="75000"/>
                    </a:schemeClr>
                  </a:glow>
                  <a:outerShdw dist="38100" dir="2700000" algn="bl" rotWithShape="0">
                    <a:srgbClr val="FFFF00"/>
                  </a:outerShdw>
                </a:effectLst>
              </a:rPr>
              <a:t>Приносът на алхимиците </a:t>
            </a:r>
            <a:endParaRPr sz="2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glow rad="127000">
                  <a:schemeClr val="bg1">
                    <a:lumMod val="75000"/>
                  </a:schemeClr>
                </a:glow>
                <a:outerShdw dist="38100" dir="2700000" algn="bl" rotWithShape="0">
                  <a:srgbClr val="FFFF00"/>
                </a:outerShdw>
              </a:effectLst>
            </a:endParaRPr>
          </a:p>
        </p:txBody>
      </p:sp>
      <p:pic>
        <p:nvPicPr>
          <p:cNvPr id="89" name="Google Shape;89;p17"/>
          <p:cNvPicPr preferRelativeResize="0"/>
          <p:nvPr/>
        </p:nvPicPr>
        <p:blipFill rotWithShape="1">
          <a:blip r:embed="rId4">
            <a:alphaModFix/>
          </a:blip>
          <a:srcRect t="-33582"/>
          <a:stretch/>
        </p:blipFill>
        <p:spPr>
          <a:xfrm>
            <a:off x="153518" y="140831"/>
            <a:ext cx="3118517" cy="3176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93" y="2691661"/>
            <a:ext cx="3029928" cy="23516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18" y="3439807"/>
            <a:ext cx="2952750" cy="16573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040" y="937491"/>
            <a:ext cx="2812034" cy="15832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8" name="Google Shape;88;p17"/>
          <p:cNvSpPr txBox="1">
            <a:spLocks noGrp="1"/>
          </p:cNvSpPr>
          <p:nvPr>
            <p:ph type="subTitle" idx="1"/>
          </p:nvPr>
        </p:nvSpPr>
        <p:spPr>
          <a:xfrm>
            <a:off x="2916498" y="2309092"/>
            <a:ext cx="3290337" cy="1583746"/>
          </a:xfrm>
          <a:prstGeom prst="rect">
            <a:avLst/>
          </a:prstGeom>
          <a:solidFill>
            <a:srgbClr val="79726B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bg" sz="1300" dirty="0">
                <a:solidFill>
                  <a:schemeClr val="tx1"/>
                </a:solidFill>
              </a:rPr>
              <a:t>Първите </a:t>
            </a:r>
            <a:r>
              <a:rPr lang="bg" sz="1400" dirty="0">
                <a:solidFill>
                  <a:schemeClr val="tx1"/>
                </a:solidFill>
              </a:rPr>
              <a:t>химични уравнения са били изобразявани посредством алхимични символи.</a:t>
            </a:r>
            <a:endParaRPr sz="1400" dirty="0">
              <a:solidFill>
                <a:schemeClr val="tx1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bg" sz="1400" dirty="0">
                <a:solidFill>
                  <a:schemeClr val="tx1"/>
                </a:solidFill>
              </a:rPr>
              <a:t>Показани са елементите сяра и живак (на рисунката в кръга)</a:t>
            </a:r>
            <a:r>
              <a:rPr lang="en-US" sz="1400" dirty="0">
                <a:solidFill>
                  <a:schemeClr val="tx1"/>
                </a:solidFill>
              </a:rPr>
              <a:t>,</a:t>
            </a:r>
            <a:r>
              <a:rPr lang="bg" sz="1400" dirty="0">
                <a:solidFill>
                  <a:schemeClr val="tx1"/>
                </a:solidFill>
              </a:rPr>
              <a:t> които произхождат от вода, въздух и огън</a:t>
            </a:r>
            <a:r>
              <a:rPr lang="en-US" sz="1400" dirty="0">
                <a:solidFill>
                  <a:schemeClr val="tx1"/>
                </a:solidFill>
              </a:rPr>
              <a:t>. </a:t>
            </a:r>
            <a:endParaRPr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1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1"/>
          <p:cNvSpPr txBox="1">
            <a:spLocks noGrp="1"/>
          </p:cNvSpPr>
          <p:nvPr>
            <p:ph type="ctrTitle"/>
          </p:nvPr>
        </p:nvSpPr>
        <p:spPr>
          <a:xfrm>
            <a:off x="487341" y="129309"/>
            <a:ext cx="7106259" cy="674255"/>
          </a:xfrm>
          <a:prstGeom prst="rect">
            <a:avLst/>
          </a:prstGeom>
          <a:ln w="28575">
            <a:solidFill>
              <a:schemeClr val="accent2">
                <a:lumMod val="90000"/>
                <a:lumOff val="10000"/>
              </a:schemeClr>
            </a:solidFill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" sz="3600" i="1" dirty="0"/>
              <a:t>Херметизъм </a:t>
            </a:r>
            <a:endParaRPr sz="3600" i="1" dirty="0"/>
          </a:p>
        </p:txBody>
      </p:sp>
      <p:sp>
        <p:nvSpPr>
          <p:cNvPr id="118" name="Google Shape;118;p21"/>
          <p:cNvSpPr txBox="1">
            <a:spLocks noGrp="1"/>
          </p:cNvSpPr>
          <p:nvPr>
            <p:ph type="subTitle" idx="1"/>
          </p:nvPr>
        </p:nvSpPr>
        <p:spPr>
          <a:xfrm>
            <a:off x="487341" y="955465"/>
            <a:ext cx="3354986" cy="29238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7916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bg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Херметизмът е философско-религиозно течение с езотеричен характер. Съгласно традициите на херметизма, това е учение за висшите природни закони, подчиняващи се на принципите на причинността и аналогията. Според херметиците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bg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причинните връзки могат да се допълват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bg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посредством магическо въздействие върху действителността чрез собствените желания на тайното учение.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600" dirty="0"/>
          </a:p>
        </p:txBody>
      </p:sp>
      <p:pic>
        <p:nvPicPr>
          <p:cNvPr id="119" name="Google Shape;11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25395" y="1034473"/>
            <a:ext cx="1967770" cy="1920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5264" y="3029318"/>
            <a:ext cx="2583512" cy="20389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713" y="2677747"/>
            <a:ext cx="1905000" cy="2381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713" y="1075073"/>
            <a:ext cx="1905000" cy="1477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8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9449" y="223352"/>
            <a:ext cx="4998041" cy="572700"/>
          </a:xfr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fr-FR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Opus magnum et anima </a:t>
            </a:r>
            <a:r>
              <a:rPr lang="fr-FR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mundi</a:t>
            </a:r>
            <a:r>
              <a:rPr lang="fr-FR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endParaRPr lang="bg-BG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481" y="909373"/>
            <a:ext cx="4618181" cy="1975447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114300" indent="0" algn="ctr">
              <a:buNone/>
            </a:pPr>
            <a:r>
              <a:rPr lang="ru-RU" sz="1400" dirty="0" err="1">
                <a:solidFill>
                  <a:schemeClr val="tx1"/>
                </a:solidFill>
              </a:rPr>
              <a:t>Opus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dirty="0" err="1">
                <a:solidFill>
                  <a:schemeClr val="tx1"/>
                </a:solidFill>
              </a:rPr>
              <a:t>magnu</a:t>
            </a:r>
            <a:r>
              <a:rPr lang="en-US" sz="1400" dirty="0">
                <a:solidFill>
                  <a:schemeClr val="tx1"/>
                </a:solidFill>
              </a:rPr>
              <a:t>m</a:t>
            </a:r>
            <a:r>
              <a:rPr lang="ru-RU" sz="1400" dirty="0">
                <a:solidFill>
                  <a:schemeClr val="tx1"/>
                </a:solidFill>
              </a:rPr>
              <a:t> et anima mundi са основните концепции, които се свързват с философския камък. Anima mundi се </a:t>
            </a:r>
            <a:r>
              <a:rPr lang="ru-RU" sz="1400" dirty="0" err="1">
                <a:solidFill>
                  <a:schemeClr val="tx1"/>
                </a:solidFill>
              </a:rPr>
              <a:t>свързва</a:t>
            </a:r>
            <a:r>
              <a:rPr lang="ru-RU" sz="1400" dirty="0">
                <a:solidFill>
                  <a:schemeClr val="tx1"/>
                </a:solidFill>
              </a:rPr>
              <a:t> с факта, че всички хора на света са </a:t>
            </a:r>
            <a:r>
              <a:rPr lang="ru-RU" sz="1400" dirty="0" err="1">
                <a:solidFill>
                  <a:schemeClr val="tx1"/>
                </a:solidFill>
              </a:rPr>
              <a:t>свързани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dirty="0" err="1">
                <a:solidFill>
                  <a:schemeClr val="tx1"/>
                </a:solidFill>
              </a:rPr>
              <a:t>помежду</a:t>
            </a:r>
            <a:r>
              <a:rPr lang="ru-RU" sz="1400" dirty="0">
                <a:solidFill>
                  <a:schemeClr val="tx1"/>
                </a:solidFill>
              </a:rPr>
              <a:t> си и с идеята за душа на света</a:t>
            </a:r>
            <a:r>
              <a:rPr lang="en-US" sz="1400" dirty="0">
                <a:solidFill>
                  <a:schemeClr val="tx1"/>
                </a:solidFill>
              </a:rPr>
              <a:t>.</a:t>
            </a:r>
            <a:r>
              <a:rPr lang="bg-BG" sz="1400" dirty="0">
                <a:solidFill>
                  <a:schemeClr val="tx1"/>
                </a:solidFill>
              </a:rPr>
              <a:t> </a:t>
            </a:r>
            <a:r>
              <a:rPr lang="ru-RU" sz="1400" dirty="0" err="1">
                <a:solidFill>
                  <a:schemeClr val="tx1"/>
                </a:solidFill>
              </a:rPr>
              <a:t>Opus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dirty="0" err="1">
                <a:solidFill>
                  <a:schemeClr val="tx1"/>
                </a:solidFill>
              </a:rPr>
              <a:t>magnu</a:t>
            </a:r>
            <a:r>
              <a:rPr lang="en-US" sz="1400" dirty="0">
                <a:solidFill>
                  <a:schemeClr val="tx1"/>
                </a:solidFill>
              </a:rPr>
              <a:t>m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en-US" sz="1400" dirty="0">
                <a:solidFill>
                  <a:schemeClr val="tx1"/>
                </a:solidFill>
              </a:rPr>
              <a:t>/</a:t>
            </a:r>
            <a:r>
              <a:rPr lang="bg-BG" sz="1400" dirty="0">
                <a:solidFill>
                  <a:schemeClr val="tx1"/>
                </a:solidFill>
              </a:rPr>
              <a:t>Великото </a:t>
            </a:r>
            <a:r>
              <a:rPr lang="ru-RU" sz="1400" dirty="0">
                <a:solidFill>
                  <a:schemeClr val="tx1"/>
                </a:solidFill>
              </a:rPr>
              <a:t>дело/ е алхимичен термин за процеса на работа с първата материя (materia prima) за създаване на философския камък  </a:t>
            </a:r>
            <a:endParaRPr lang="bg-BG" sz="14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193" y="909373"/>
            <a:ext cx="2726109" cy="3074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359" y="3030878"/>
            <a:ext cx="1894606" cy="1778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26" y="3030878"/>
            <a:ext cx="3238405" cy="1821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215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>
            <a:spLocks noGrp="1"/>
          </p:cNvSpPr>
          <p:nvPr>
            <p:ph type="ctrTitle"/>
          </p:nvPr>
        </p:nvSpPr>
        <p:spPr>
          <a:xfrm>
            <a:off x="591127" y="267855"/>
            <a:ext cx="7994357" cy="745726"/>
          </a:xfrm>
          <a:prstGeom prst="rect">
            <a:avLst/>
          </a:prstGeom>
          <a:ln w="38100">
            <a:solidFill>
              <a:srgbClr val="8E0F04"/>
            </a:solidFill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" sz="4000" i="1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 Light SemiCondensed" panose="020B0502040204020203" pitchFamily="34" charset="0"/>
              </a:rPr>
              <a:t>Философският камък </a:t>
            </a:r>
            <a:endParaRPr sz="4000" i="1" dirty="0">
              <a:solidFill>
                <a:schemeClr val="tx1">
                  <a:lumMod val="95000"/>
                  <a:lumOff val="5000"/>
                </a:schemeClr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101" name="Google Shape;101;p19"/>
          <p:cNvSpPr txBox="1">
            <a:spLocks noGrp="1"/>
          </p:cNvSpPr>
          <p:nvPr>
            <p:ph type="subTitle" idx="1"/>
          </p:nvPr>
        </p:nvSpPr>
        <p:spPr>
          <a:xfrm>
            <a:off x="600223" y="3831645"/>
            <a:ext cx="7985262" cy="13668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32500" lnSpcReduction="20000"/>
          </a:bodyPr>
          <a:lstStyle/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" sz="4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Философски камък (на латински: lapis philosophorum) е названието на предполагаема субстанция, цел на алхимическите търсения. Предполага се, че тя има чудотворни свойства, като позволява превръщането на обикновени метали в благородни, най-вече в злато, но също лекува всякакви болести и осигурява дълголетие (дори безсмъртие</a:t>
            </a:r>
            <a:r>
              <a:rPr lang="bg" sz="4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6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966" y="1211530"/>
            <a:ext cx="2471598" cy="24221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23" y="1313127"/>
            <a:ext cx="2783227" cy="21226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509" y="1088708"/>
            <a:ext cx="2571457" cy="25714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5000"/>
            <a:lum/>
          </a:blip>
          <a:srcRect/>
          <a:stretch>
            <a:fillRect t="-61000" b="-6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01600"/>
            <a:ext cx="2662409" cy="4097821"/>
          </a:xfrm>
        </p:spPr>
        <p:txBody>
          <a:bodyPr>
            <a:normAutofit lnSpcReduction="10000"/>
          </a:bodyPr>
          <a:lstStyle/>
          <a:p>
            <a:pPr marL="114300" indent="0">
              <a:buNone/>
            </a:pPr>
            <a:r>
              <a:rPr lang="ru-RU" dirty="0">
                <a:solidFill>
                  <a:schemeClr val="bg1"/>
                </a:solidFill>
              </a:rPr>
              <a:t>Един от алхимичните ръкописи на Исак Нютон от 17-ти век, з</a:t>
            </a:r>
            <a:r>
              <a:rPr lang="bg-BG" dirty="0" err="1">
                <a:solidFill>
                  <a:schemeClr val="bg1"/>
                </a:solidFill>
              </a:rPr>
              <a:t>апазен</a:t>
            </a:r>
            <a:r>
              <a:rPr lang="ru-RU" dirty="0">
                <a:solidFill>
                  <a:schemeClr val="bg1"/>
                </a:solidFill>
              </a:rPr>
              <a:t> в частна колекция от десетилетия, разкрива рецептата му за материал, за който се смята, че е стъпка </a:t>
            </a:r>
            <a:r>
              <a:rPr lang="ru-RU" dirty="0" err="1">
                <a:solidFill>
                  <a:schemeClr val="bg1"/>
                </a:solidFill>
              </a:rPr>
              <a:t>към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намирането</a:t>
            </a:r>
            <a:r>
              <a:rPr lang="ru-RU" dirty="0">
                <a:solidFill>
                  <a:schemeClr val="bg1"/>
                </a:solidFill>
              </a:rPr>
              <a:t> на магическия философски камък.</a:t>
            </a:r>
            <a:endParaRPr lang="bg-BG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97" y="291014"/>
            <a:ext cx="3903168" cy="25721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080" y="1500873"/>
            <a:ext cx="2365665" cy="35520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216" y="3032581"/>
            <a:ext cx="2020342" cy="20203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6076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4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ctrTitle"/>
          </p:nvPr>
        </p:nvSpPr>
        <p:spPr>
          <a:xfrm>
            <a:off x="6410037" y="106802"/>
            <a:ext cx="2470727" cy="926343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bg" sz="2400" dirty="0"/>
              <a:t>Връзка с медицината </a:t>
            </a:r>
            <a:endParaRPr sz="2400" dirty="0"/>
          </a:p>
        </p:txBody>
      </p:sp>
      <p:sp>
        <p:nvSpPr>
          <p:cNvPr id="71" name="Google Shape;71;p15"/>
          <p:cNvSpPr txBox="1">
            <a:spLocks noGrp="1"/>
          </p:cNvSpPr>
          <p:nvPr>
            <p:ph type="subTitle" idx="1"/>
          </p:nvPr>
        </p:nvSpPr>
        <p:spPr>
          <a:xfrm>
            <a:off x="3334327" y="3504617"/>
            <a:ext cx="5546436" cy="16348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400" dirty="0">
                <a:solidFill>
                  <a:schemeClr val="tx1"/>
                </a:solidFill>
              </a:rPr>
              <a:t>Змията </a:t>
            </a:r>
            <a:r>
              <a:rPr lang="bg" sz="1400" dirty="0">
                <a:solidFill>
                  <a:schemeClr val="tx1"/>
                </a:solidFill>
              </a:rPr>
              <a:t>се асоциира в този случай с Меркурий, както и живака (един от основните елементи, с който работят алхимиците). Живакът е и лекарство, използвано за пречистване и безсмъртие</a:t>
            </a:r>
            <a:r>
              <a:rPr lang="en-US" sz="1400" dirty="0">
                <a:solidFill>
                  <a:schemeClr val="tx1"/>
                </a:solidFill>
              </a:rPr>
              <a:t>.</a:t>
            </a:r>
            <a:r>
              <a:rPr lang="bg" sz="1400" dirty="0">
                <a:solidFill>
                  <a:schemeClr val="tx1"/>
                </a:solidFill>
              </a:rPr>
              <a:t> </a:t>
            </a:r>
            <a:r>
              <a:rPr lang="bg-BG" sz="1400" dirty="0">
                <a:solidFill>
                  <a:schemeClr val="tx1"/>
                </a:solidFill>
              </a:rPr>
              <a:t>Той </a:t>
            </a:r>
            <a:r>
              <a:rPr lang="bg" sz="1400" dirty="0">
                <a:solidFill>
                  <a:schemeClr val="tx1"/>
                </a:solidFill>
              </a:rPr>
              <a:t>е основен елемент за философския камък.</a:t>
            </a:r>
            <a:endParaRPr sz="1400" dirty="0">
              <a:solidFill>
                <a:schemeClr val="tx1"/>
              </a:solidFill>
            </a:endParaRPr>
          </a:p>
        </p:txBody>
      </p:sp>
      <p:pic>
        <p:nvPicPr>
          <p:cNvPr id="72" name="Google Shape;7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10036" y="1228436"/>
            <a:ext cx="2470727" cy="208089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3" name="Google Shape;73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386" y="161219"/>
            <a:ext cx="1879960" cy="14509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4" name="Google Shape;74;p15"/>
          <p:cNvSpPr txBox="1"/>
          <p:nvPr/>
        </p:nvSpPr>
        <p:spPr>
          <a:xfrm>
            <a:off x="2096656" y="286550"/>
            <a:ext cx="2715490" cy="120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" sz="1100" dirty="0"/>
              <a:t>Тази снимка се асоциира и със Бронзовата змия на Моисей, която той призовава</a:t>
            </a:r>
            <a:r>
              <a:rPr lang="en-US" sz="1100" dirty="0"/>
              <a:t>,</a:t>
            </a:r>
            <a:r>
              <a:rPr lang="bg" sz="1100" dirty="0"/>
              <a:t> за да изцели ухапаните от змии,</a:t>
            </a:r>
            <a:r>
              <a:rPr lang="en-US" sz="1100" dirty="0"/>
              <a:t> </a:t>
            </a:r>
            <a:r>
              <a:rPr lang="bg" sz="1100" dirty="0"/>
              <a:t>т</a:t>
            </a:r>
            <a:r>
              <a:rPr lang="en-US" sz="1100" dirty="0"/>
              <a:t>.e.</a:t>
            </a:r>
            <a:r>
              <a:rPr lang="bg" sz="1100" dirty="0"/>
              <a:t> концепцията “дозата прави отрова” и “отровата се лекува с отрова”.</a:t>
            </a:r>
            <a:endParaRPr sz="1100" dirty="0"/>
          </a:p>
        </p:txBody>
      </p:sp>
      <p:sp>
        <p:nvSpPr>
          <p:cNvPr id="2" name="TextBox 1"/>
          <p:cNvSpPr txBox="1"/>
          <p:nvPr/>
        </p:nvSpPr>
        <p:spPr>
          <a:xfrm>
            <a:off x="4639112" y="2119622"/>
            <a:ext cx="167896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Йероглифът е нарисуван от Николас Фламел, в една френска църква. </a:t>
            </a:r>
            <a:endParaRPr lang="bg-BG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1063</Words>
  <Application>Microsoft Macintosh PowerPoint</Application>
  <PresentationFormat>On-screen Show (16:9)</PresentationFormat>
  <Paragraphs>55</Paragraphs>
  <Slides>16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Bahnschrift Light SemiCondensed</vt:lpstr>
      <vt:lpstr>Bahnschrift SemiCondensed</vt:lpstr>
      <vt:lpstr>Calibri</vt:lpstr>
      <vt:lpstr>Simple Light</vt:lpstr>
      <vt:lpstr>Алхимията -наука, магия или път към тайните на Вселената</vt:lpstr>
      <vt:lpstr>PowerPoint Presentation</vt:lpstr>
      <vt:lpstr>     Основни символи и концепции</vt:lpstr>
      <vt:lpstr>Приносът на алхимиците </vt:lpstr>
      <vt:lpstr>Херметизъм </vt:lpstr>
      <vt:lpstr>Opus magnum et anima mundi </vt:lpstr>
      <vt:lpstr>Философският камък </vt:lpstr>
      <vt:lpstr>PowerPoint Presentation</vt:lpstr>
      <vt:lpstr>Връзка с медицината </vt:lpstr>
      <vt:lpstr>Арналдо Виланова  </vt:lpstr>
      <vt:lpstr>,,Психологията и алхимия“-от Карл Юнг</vt:lpstr>
      <vt:lpstr>PowerPoint Presentation</vt:lpstr>
      <vt:lpstr>PowerPoint Presentation</vt:lpstr>
      <vt:lpstr>,,Съвременна теория за Алхимията”-книга на Arthur John Hopkins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Алхимията -науката,съчетаваща материята и всичко извън нея</dc:title>
  <dc:creator>user</dc:creator>
  <cp:lastModifiedBy>Vassilka Nikolova</cp:lastModifiedBy>
  <cp:revision>28</cp:revision>
  <dcterms:modified xsi:type="dcterms:W3CDTF">2022-05-15T17:52:32Z</dcterms:modified>
</cp:coreProperties>
</file>