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1"/>
  </p:notesMasterIdLst>
  <p:sldIdLst>
    <p:sldId id="276" r:id="rId2"/>
    <p:sldId id="268" r:id="rId3"/>
    <p:sldId id="257" r:id="rId4"/>
    <p:sldId id="258" r:id="rId5"/>
    <p:sldId id="267" r:id="rId6"/>
    <p:sldId id="271" r:id="rId7"/>
    <p:sldId id="259" r:id="rId8"/>
    <p:sldId id="265" r:id="rId9"/>
    <p:sldId id="263" r:id="rId10"/>
    <p:sldId id="260" r:id="rId11"/>
    <p:sldId id="270" r:id="rId12"/>
    <p:sldId id="277" r:id="rId13"/>
    <p:sldId id="274" r:id="rId14"/>
    <p:sldId id="272" r:id="rId15"/>
    <p:sldId id="262" r:id="rId16"/>
    <p:sldId id="278" r:id="rId17"/>
    <p:sldId id="273" r:id="rId18"/>
    <p:sldId id="269" r:id="rId19"/>
    <p:sldId id="280" r:id="rId20"/>
  </p:sldIdLst>
  <p:sldSz cx="9144000" cy="5143500" type="screen16x9"/>
  <p:notesSz cx="6858000" cy="9144000"/>
  <p:embeddedFontLst>
    <p:embeddedFont>
      <p:font typeface="Consolas" pitchFamily="49" charset="0"/>
      <p:regular r:id="rId22"/>
      <p:bold r:id="rId23"/>
      <p:italic r:id="rId24"/>
      <p:boldItalic r:id="rId25"/>
    </p:embeddedFont>
    <p:embeddedFont>
      <p:font typeface="Agency FB" pitchFamily="34" charset="0"/>
      <p:regular r:id="rId26"/>
      <p:bold r:id="rId27"/>
    </p:embeddedFont>
    <p:embeddedFont>
      <p:font typeface="Corbel"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25" autoAdjust="0"/>
  </p:normalViewPr>
  <p:slideViewPr>
    <p:cSldViewPr snapToGrid="0">
      <p:cViewPr varScale="1">
        <p:scale>
          <a:sx n="94" d="100"/>
          <a:sy n="94" d="100"/>
        </p:scale>
        <p:origin x="-696" y="-10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2623eb996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2623eb996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428750"/>
            <a:ext cx="6859786" cy="2000250"/>
          </a:xfrm>
        </p:spPr>
        <p:txBody>
          <a:bodyPr>
            <a:noAutofit/>
          </a:bodyPr>
          <a:lstStyle>
            <a:lvl1pPr>
              <a:defRPr sz="4100"/>
            </a:lvl1pPr>
          </a:lstStyle>
          <a:p>
            <a:r>
              <a:rPr lang="el-GR" smtClean="0"/>
              <a:t>Kλικ για επεξεργασία του τίτλου</a:t>
            </a:r>
            <a:endParaRPr/>
          </a:p>
        </p:txBody>
      </p:sp>
      <p:grpSp>
        <p:nvGrpSpPr>
          <p:cNvPr id="4" name="line" descr="Line graphic"/>
          <p:cNvGrpSpPr/>
          <p:nvPr/>
        </p:nvGrpSpPr>
        <p:grpSpPr bwMode="invGray">
          <a:xfrm>
            <a:off x="1188982" y="3543300"/>
            <a:ext cx="6475638" cy="48006"/>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142107" y="3829050"/>
            <a:ext cx="6859786" cy="800100"/>
          </a:xfrm>
        </p:spPr>
        <p:txBody>
          <a:bodyPr/>
          <a:lstStyle>
            <a:lvl1pPr marL="0" indent="0" algn="l">
              <a:spcBef>
                <a:spcPts val="0"/>
              </a:spcBef>
              <a:buNone/>
              <a:defRPr>
                <a:solidFill>
                  <a:schemeClr val="tx1">
                    <a:tint val="7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a:p>
        </p:txBody>
      </p:sp>
    </p:spTree>
    <p:extLst>
      <p:ext uri="{BB962C8B-B14F-4D97-AF65-F5344CB8AC3E}">
        <p14:creationId xmlns="" xmlns:p14="http://schemas.microsoft.com/office/powerpoint/2010/main" val="6743566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grpSp>
        <p:nvGrpSpPr>
          <p:cNvPr id="7" name="line" descr="Line graphic"/>
          <p:cNvGrpSpPr/>
          <p:nvPr/>
        </p:nvGrpSpPr>
        <p:grpSpPr bwMode="invGray">
          <a:xfrm>
            <a:off x="1142108" y="1135856"/>
            <a:ext cx="7929246" cy="48006"/>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467808">
              <a:defRPr/>
            </a:lvl6pPr>
            <a:lvl7pPr marL="1467808">
              <a:defRPr/>
            </a:lvl7pPr>
            <a:lvl8pPr marL="1467808">
              <a:defRPr/>
            </a:lvl8pPr>
            <a:lvl9pPr marL="1467808">
              <a:defRPr/>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pPr/>
              <a:t>5/15/2022</a:t>
            </a:fld>
            <a:endParaR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21267935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3233" y="205980"/>
            <a:ext cx="1028968" cy="4426310"/>
          </a:xfrm>
        </p:spPr>
        <p:txBody>
          <a:bodyPr vert="eaVert"/>
          <a:lstStyle/>
          <a:p>
            <a:r>
              <a:rPr lang="el-GR" smtClean="0"/>
              <a:t>Kλικ για επεξεργασία του τίτλου</a:t>
            </a:r>
            <a:endParaRPr/>
          </a:p>
        </p:txBody>
      </p:sp>
      <p:grpSp>
        <p:nvGrpSpPr>
          <p:cNvPr id="7" name="line" descr="Line graphic"/>
          <p:cNvGrpSpPr/>
          <p:nvPr/>
        </p:nvGrpSpPr>
        <p:grpSpPr bwMode="invGray">
          <a:xfrm rot="5400000">
            <a:off x="5150284" y="2604442"/>
            <a:ext cx="4869180" cy="48019"/>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456128" y="208360"/>
            <a:ext cx="6859787" cy="4423930"/>
          </a:xfrm>
        </p:spPr>
        <p:txBody>
          <a:bodyPr vert="eaVert"/>
          <a:lstStyle>
            <a:lvl5pPr>
              <a:defRPr/>
            </a:lvl5pPr>
            <a:lvl6pPr marL="946530"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pPr/>
              <a:t>5/15/2022</a:t>
            </a:fld>
            <a:endParaR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22117910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
        <p:cNvGrpSpPr/>
        <p:nvPr/>
      </p:nvGrpSpPr>
      <p:grpSpPr>
        <a:xfrm>
          <a:off x="0" y="0"/>
          <a:ext cx="0" cy="0"/>
          <a:chOff x="0" y="0"/>
          <a:chExt cx="0" cy="0"/>
        </a:xfrm>
      </p:grpSpPr>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1142108" y="205978"/>
            <a:ext cx="6859785" cy="765572"/>
          </a:xfrm>
        </p:spPr>
        <p:txBody>
          <a:bodyPr/>
          <a:lstStyle/>
          <a:p>
            <a:r>
              <a:rPr lang="el-GR" smtClean="0"/>
              <a:t>Kλικ για επεξεργασία του τίτλου</a:t>
            </a:r>
            <a:endParaRPr/>
          </a:p>
        </p:txBody>
      </p:sp>
      <p:grpSp>
        <p:nvGrpSpPr>
          <p:cNvPr id="7" name="line" descr="Line graphic"/>
          <p:cNvGrpSpPr/>
          <p:nvPr/>
        </p:nvGrpSpPr>
        <p:grpSpPr bwMode="invGray">
          <a:xfrm>
            <a:off x="1142108" y="1135856"/>
            <a:ext cx="7929246" cy="48006"/>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411535">
              <a:defRPr/>
            </a:lvl2pPr>
            <a:lvl3pPr marL="583008">
              <a:defRPr/>
            </a:lvl3pPr>
            <a:lvl4pPr marL="754481">
              <a:defRPr/>
            </a:lvl4pPr>
            <a:lvl5pPr marL="925953">
              <a:defRPr/>
            </a:lvl5pPr>
            <a:lvl6pPr marL="1097426">
              <a:defRPr baseline="0"/>
            </a:lvl6pPr>
            <a:lvl7pPr marL="1268899">
              <a:defRPr baseline="0"/>
            </a:lvl7pPr>
            <a:lvl8pPr marL="1440372">
              <a:defRPr baseline="0"/>
            </a:lvl8pPr>
            <a:lvl9pPr marL="1611845">
              <a:defRPr baseline="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pPr/>
              <a:t>5/15/2022</a:t>
            </a:fld>
            <a:endParaR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26144726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42107" y="1428750"/>
            <a:ext cx="6859786" cy="2000250"/>
          </a:xfrm>
        </p:spPr>
        <p:txBody>
          <a:bodyPr anchor="b">
            <a:noAutofit/>
          </a:bodyPr>
          <a:lstStyle>
            <a:lvl1pPr algn="l">
              <a:defRPr sz="3300" b="0" cap="none" baseline="0"/>
            </a:lvl1pPr>
          </a:lstStyle>
          <a:p>
            <a:r>
              <a:rPr lang="el-GR" smtClean="0"/>
              <a:t>Kλικ για επεξεργασία του τίτλου</a:t>
            </a:r>
            <a:endParaRPr/>
          </a:p>
        </p:txBody>
      </p:sp>
      <p:grpSp>
        <p:nvGrpSpPr>
          <p:cNvPr id="7" name="line" descr="Line graphic"/>
          <p:cNvGrpSpPr/>
          <p:nvPr/>
        </p:nvGrpSpPr>
        <p:grpSpPr bwMode="invGray">
          <a:xfrm>
            <a:off x="1188982" y="3543300"/>
            <a:ext cx="6475638" cy="48006"/>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142107" y="3826894"/>
            <a:ext cx="6859786" cy="802256"/>
          </a:xfrm>
        </p:spPr>
        <p:txBody>
          <a:bodyPr anchor="t">
            <a:normAutofit/>
          </a:bodyPr>
          <a:lstStyle>
            <a:lvl1pPr marL="0" indent="0">
              <a:spcBef>
                <a:spcPts val="0"/>
              </a:spcBef>
              <a:buNone/>
              <a:defRPr sz="1800">
                <a:solidFill>
                  <a:schemeClr val="tx1">
                    <a:tint val="75000"/>
                  </a:schemeClr>
                </a:solidFill>
              </a:defRPr>
            </a:lvl1pPr>
            <a:lvl2pPr marL="342946" indent="0">
              <a:buNone/>
              <a:defRPr sz="1400">
                <a:solidFill>
                  <a:schemeClr val="tx1">
                    <a:tint val="75000"/>
                  </a:schemeClr>
                </a:solidFill>
              </a:defRPr>
            </a:lvl2pPr>
            <a:lvl3pPr marL="685891" indent="0">
              <a:buNone/>
              <a:defRPr sz="1200">
                <a:solidFill>
                  <a:schemeClr val="tx1">
                    <a:tint val="75000"/>
                  </a:schemeClr>
                </a:solidFill>
              </a:defRPr>
            </a:lvl3pPr>
            <a:lvl4pPr marL="1028837" indent="0">
              <a:buNone/>
              <a:defRPr sz="1100">
                <a:solidFill>
                  <a:schemeClr val="tx1">
                    <a:tint val="75000"/>
                  </a:schemeClr>
                </a:solidFill>
              </a:defRPr>
            </a:lvl4pPr>
            <a:lvl5pPr marL="1371783" indent="0">
              <a:buNone/>
              <a:defRPr sz="1100">
                <a:solidFill>
                  <a:schemeClr val="tx1">
                    <a:tint val="75000"/>
                  </a:schemeClr>
                </a:solidFill>
              </a:defRPr>
            </a:lvl5pPr>
            <a:lvl6pPr marL="1714729" indent="0">
              <a:buNone/>
              <a:defRPr sz="1100">
                <a:solidFill>
                  <a:schemeClr val="tx1">
                    <a:tint val="75000"/>
                  </a:schemeClr>
                </a:solidFill>
              </a:defRPr>
            </a:lvl6pPr>
            <a:lvl7pPr marL="2057674" indent="0">
              <a:buNone/>
              <a:defRPr sz="1100">
                <a:solidFill>
                  <a:schemeClr val="tx1">
                    <a:tint val="75000"/>
                  </a:schemeClr>
                </a:solidFill>
              </a:defRPr>
            </a:lvl7pPr>
            <a:lvl8pPr marL="2400620" indent="0">
              <a:buNone/>
              <a:defRPr sz="1100">
                <a:solidFill>
                  <a:schemeClr val="tx1">
                    <a:tint val="75000"/>
                  </a:schemeClr>
                </a:solidFill>
              </a:defRPr>
            </a:lvl8pPr>
            <a:lvl9pPr marL="2743566" indent="0">
              <a:buNone/>
              <a:defRPr sz="1100">
                <a:solidFill>
                  <a:schemeClr val="tx1">
                    <a:tint val="75000"/>
                  </a:schemeClr>
                </a:solidFill>
              </a:defRPr>
            </a:lvl9pPr>
          </a:lstStyle>
          <a:p>
            <a:pPr lvl="0"/>
            <a:r>
              <a:rPr lang="el-GR" smtClean="0"/>
              <a:t>Kλικ για επεξεργασία των στυλ του υποδείγματος</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pPr/>
              <a:t>5/15/2022</a:t>
            </a:fld>
            <a:endParaR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40587977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142108" y="205978"/>
            <a:ext cx="6859785" cy="765572"/>
          </a:xfrm>
        </p:spPr>
        <p:txBody>
          <a:bodyPr/>
          <a:lstStyle/>
          <a:p>
            <a:r>
              <a:rPr lang="el-GR" smtClean="0"/>
              <a:t>Kλικ για επεξεργασία του τίτλου</a:t>
            </a:r>
            <a:endParaRPr/>
          </a:p>
        </p:txBody>
      </p:sp>
      <p:grpSp>
        <p:nvGrpSpPr>
          <p:cNvPr id="8" name="line" descr="Line graphic"/>
          <p:cNvGrpSpPr/>
          <p:nvPr/>
        </p:nvGrpSpPr>
        <p:grpSpPr bwMode="invGray">
          <a:xfrm>
            <a:off x="1142108" y="1135856"/>
            <a:ext cx="7929246" cy="48006"/>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142107" y="1428750"/>
            <a:ext cx="3315563" cy="3200400"/>
          </a:xfrm>
        </p:spPr>
        <p:txBody>
          <a:bodyPr>
            <a:normAutofit/>
          </a:bodyPr>
          <a:lstStyle>
            <a:lvl1pPr>
              <a:defRPr sz="1800"/>
            </a:lvl1pPr>
            <a:lvl2pPr>
              <a:defRPr sz="1500"/>
            </a:lvl2pPr>
            <a:lvl3pPr>
              <a:defRPr sz="1400"/>
            </a:lvl3pPr>
            <a:lvl4pPr>
              <a:defRPr sz="1200"/>
            </a:lvl4pPr>
            <a:lvl5pPr>
              <a:defRPr sz="1200"/>
            </a:lvl5pPr>
            <a:lvl6pPr marL="1467808">
              <a:defRPr sz="1200"/>
            </a:lvl6pPr>
            <a:lvl7pPr marL="1467808">
              <a:defRPr sz="1200" baseline="0"/>
            </a:lvl7pPr>
            <a:lvl8pPr marL="1467808">
              <a:defRPr sz="1200" baseline="0"/>
            </a:lvl8pPr>
            <a:lvl9pPr marL="1467808">
              <a:defRPr sz="1200" baseline="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4" name="Content Placeholder 3"/>
          <p:cNvSpPr>
            <a:spLocks noGrp="1"/>
          </p:cNvSpPr>
          <p:nvPr>
            <p:ph sz="half" idx="2"/>
          </p:nvPr>
        </p:nvSpPr>
        <p:spPr>
          <a:xfrm>
            <a:off x="4686332" y="1428750"/>
            <a:ext cx="3315562" cy="3200400"/>
          </a:xfrm>
        </p:spPr>
        <p:txBody>
          <a:bodyPr>
            <a:normAutofit/>
          </a:bodyPr>
          <a:lstStyle>
            <a:lvl1pPr>
              <a:defRPr sz="1800"/>
            </a:lvl1pPr>
            <a:lvl2pPr>
              <a:defRPr sz="1500"/>
            </a:lvl2pPr>
            <a:lvl3pPr>
              <a:defRPr sz="1400"/>
            </a:lvl3pPr>
            <a:lvl4pPr>
              <a:defRPr sz="1200"/>
            </a:lvl4pPr>
            <a:lvl5pPr>
              <a:defRPr sz="1200"/>
            </a:lvl5pPr>
            <a:lvl6pPr marL="1467808">
              <a:defRPr sz="1200"/>
            </a:lvl6pPr>
            <a:lvl7pPr marL="1467808">
              <a:defRPr sz="1200"/>
            </a:lvl7pPr>
            <a:lvl8pPr marL="1467808">
              <a:defRPr sz="1200" baseline="0"/>
            </a:lvl8pPr>
            <a:lvl9pPr marL="1467808">
              <a:defRPr sz="1200" baseline="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pPr/>
              <a:t>5/15/2022</a:t>
            </a:fld>
            <a:endParaRP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16832941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142108" y="205978"/>
            <a:ext cx="6859785" cy="765572"/>
          </a:xfrm>
        </p:spPr>
        <p:txBody>
          <a:bodyPr/>
          <a:lstStyle>
            <a:lvl1pPr>
              <a:defRPr/>
            </a:lvl1pPr>
          </a:lstStyle>
          <a:p>
            <a:r>
              <a:rPr lang="el-GR" smtClean="0"/>
              <a:t>Kλικ για επεξεργασία του τίτλου</a:t>
            </a:r>
            <a:endParaRPr/>
          </a:p>
        </p:txBody>
      </p:sp>
      <p:grpSp>
        <p:nvGrpSpPr>
          <p:cNvPr id="10" name="line" descr="Line graphic"/>
          <p:cNvGrpSpPr/>
          <p:nvPr/>
        </p:nvGrpSpPr>
        <p:grpSpPr bwMode="invGray">
          <a:xfrm>
            <a:off x="1142108" y="1135856"/>
            <a:ext cx="7929246" cy="48006"/>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142107" y="1428750"/>
            <a:ext cx="3313277" cy="571500"/>
          </a:xfrm>
        </p:spPr>
        <p:txBody>
          <a:bodyPr anchor="ctr"/>
          <a:lstStyle>
            <a:lvl1pPr marL="0" indent="0">
              <a:spcBef>
                <a:spcPts val="0"/>
              </a:spcBef>
              <a:buNone/>
              <a:defRPr sz="1800" b="0"/>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l-GR" smtClean="0"/>
              <a:t>Kλικ για επεξεργασία των στυλ του υποδείγματος</a:t>
            </a:r>
          </a:p>
        </p:txBody>
      </p:sp>
      <p:sp>
        <p:nvSpPr>
          <p:cNvPr id="4" name="Content Placeholder 3"/>
          <p:cNvSpPr>
            <a:spLocks noGrp="1"/>
          </p:cNvSpPr>
          <p:nvPr>
            <p:ph sz="half" idx="2"/>
          </p:nvPr>
        </p:nvSpPr>
        <p:spPr>
          <a:xfrm>
            <a:off x="1142107" y="2114550"/>
            <a:ext cx="3313277" cy="2514601"/>
          </a:xfrm>
        </p:spPr>
        <p:txBody>
          <a:bodyPr/>
          <a:lstStyle>
            <a:lvl1pPr>
              <a:defRPr sz="1800"/>
            </a:lvl1pPr>
            <a:lvl2pPr>
              <a:defRPr sz="1500"/>
            </a:lvl2pPr>
            <a:lvl3pPr>
              <a:defRPr sz="1400"/>
            </a:lvl3pPr>
            <a:lvl4pPr>
              <a:defRPr sz="1200"/>
            </a:lvl4pPr>
            <a:lvl5pPr>
              <a:defRPr sz="1200"/>
            </a:lvl5pPr>
            <a:lvl6pPr marL="1467808">
              <a:defRPr sz="1200"/>
            </a:lvl6pPr>
            <a:lvl7pPr marL="1467808">
              <a:defRPr sz="1200" baseline="0"/>
            </a:lvl7pPr>
            <a:lvl8pPr marL="1467808">
              <a:defRPr sz="1200" baseline="0"/>
            </a:lvl8pPr>
            <a:lvl9pPr marL="1467808">
              <a:defRPr sz="1200" baseline="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5" name="Text Placeholder 4"/>
          <p:cNvSpPr>
            <a:spLocks noGrp="1"/>
          </p:cNvSpPr>
          <p:nvPr>
            <p:ph type="body" sz="quarter" idx="3"/>
          </p:nvPr>
        </p:nvSpPr>
        <p:spPr>
          <a:xfrm>
            <a:off x="4688616" y="1428750"/>
            <a:ext cx="3313277" cy="571500"/>
          </a:xfrm>
        </p:spPr>
        <p:txBody>
          <a:bodyPr anchor="ctr"/>
          <a:lstStyle>
            <a:lvl1pPr marL="0" indent="0">
              <a:spcBef>
                <a:spcPts val="0"/>
              </a:spcBef>
              <a:buNone/>
              <a:defRPr sz="1800" b="0"/>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l-GR" smtClean="0"/>
              <a:t>Kλικ για επεξεργασία των στυλ του υποδείγματος</a:t>
            </a:r>
          </a:p>
        </p:txBody>
      </p:sp>
      <p:sp>
        <p:nvSpPr>
          <p:cNvPr id="6" name="Content Placeholder 5"/>
          <p:cNvSpPr>
            <a:spLocks noGrp="1"/>
          </p:cNvSpPr>
          <p:nvPr>
            <p:ph sz="quarter" idx="4"/>
          </p:nvPr>
        </p:nvSpPr>
        <p:spPr>
          <a:xfrm>
            <a:off x="4688616" y="2114550"/>
            <a:ext cx="3313277" cy="2514601"/>
          </a:xfrm>
        </p:spPr>
        <p:txBody>
          <a:bodyPr/>
          <a:lstStyle>
            <a:lvl1pPr>
              <a:defRPr sz="1800"/>
            </a:lvl1pPr>
            <a:lvl2pPr>
              <a:defRPr sz="1500"/>
            </a:lvl2pPr>
            <a:lvl3pPr>
              <a:defRPr sz="1400"/>
            </a:lvl3pPr>
            <a:lvl4pPr>
              <a:defRPr sz="1200"/>
            </a:lvl4pPr>
            <a:lvl5pPr marL="1467808">
              <a:defRPr sz="1200"/>
            </a:lvl5pPr>
            <a:lvl6pPr marL="1467808">
              <a:defRPr sz="1200"/>
            </a:lvl6pPr>
            <a:lvl7pPr marL="1467808">
              <a:defRPr sz="1200"/>
            </a:lvl7pPr>
            <a:lvl8pPr marL="1467808">
              <a:defRPr sz="1200"/>
            </a:lvl8pPr>
            <a:lvl9pPr marL="1467808">
              <a:defRPr sz="12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pPr/>
              <a:t>5/15/2022</a:t>
            </a:fld>
            <a:endParaRP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41824918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a:p>
        </p:txBody>
      </p:sp>
      <p:grpSp>
        <p:nvGrpSpPr>
          <p:cNvPr id="6" name="line" descr="Line graphic"/>
          <p:cNvGrpSpPr/>
          <p:nvPr/>
        </p:nvGrpSpPr>
        <p:grpSpPr bwMode="invGray">
          <a:xfrm>
            <a:off x="1142108" y="1135856"/>
            <a:ext cx="7929246" cy="48006"/>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pPr/>
              <a:t>5/15/2022</a:t>
            </a:fld>
            <a:endParaRP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25315614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pPr/>
              <a:t>5/15/2022</a:t>
            </a:fld>
            <a:endParaRPr/>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14059666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2108" y="205978"/>
            <a:ext cx="6859785" cy="765572"/>
          </a:xfrm>
        </p:spPr>
        <p:txBody>
          <a:bodyPr anchor="b">
            <a:noAutofit/>
          </a:bodyPr>
          <a:lstStyle>
            <a:lvl1pPr algn="l">
              <a:defRPr sz="2400" b="0"/>
            </a:lvl1pPr>
          </a:lstStyle>
          <a:p>
            <a:r>
              <a:rPr lang="el-GR" smtClean="0"/>
              <a:t>Kλικ για επεξεργασία του τίτλου</a:t>
            </a:r>
            <a:endParaRPr/>
          </a:p>
        </p:txBody>
      </p:sp>
      <p:sp>
        <p:nvSpPr>
          <p:cNvPr id="4" name="Text Placeholder 3"/>
          <p:cNvSpPr>
            <a:spLocks noGrp="1"/>
          </p:cNvSpPr>
          <p:nvPr>
            <p:ph type="body" sz="half" idx="2"/>
          </p:nvPr>
        </p:nvSpPr>
        <p:spPr>
          <a:xfrm>
            <a:off x="1142107" y="2571750"/>
            <a:ext cx="2057936" cy="2057400"/>
          </a:xfrm>
        </p:spPr>
        <p:txBody>
          <a:bodyPr anchor="b">
            <a:normAutofit/>
          </a:bodyPr>
          <a:lstStyle>
            <a:lvl1pPr marL="0" indent="0">
              <a:spcBef>
                <a:spcPts val="900"/>
              </a:spcBef>
              <a:buNone/>
              <a:defRPr sz="12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l-GR" smtClean="0"/>
              <a:t>Kλικ για επεξεργασία των στυλ του υποδείγματος</a:t>
            </a:r>
          </a:p>
        </p:txBody>
      </p:sp>
      <p:sp>
        <p:nvSpPr>
          <p:cNvPr id="3" name="Content Placeholder 2"/>
          <p:cNvSpPr>
            <a:spLocks noGrp="1"/>
          </p:cNvSpPr>
          <p:nvPr>
            <p:ph idx="1"/>
          </p:nvPr>
        </p:nvSpPr>
        <p:spPr>
          <a:xfrm>
            <a:off x="3533436" y="1428750"/>
            <a:ext cx="4253068" cy="3028950"/>
          </a:xfrm>
        </p:spPr>
        <p:txBody>
          <a:bodyPr>
            <a:normAutofit/>
          </a:bodyPr>
          <a:lstStyle>
            <a:lvl1pPr>
              <a:defRPr sz="1800"/>
            </a:lvl1pPr>
            <a:lvl2pPr>
              <a:defRPr sz="1500"/>
            </a:lvl2pPr>
            <a:lvl3pPr>
              <a:defRPr sz="1400"/>
            </a:lvl3pPr>
            <a:lvl4pPr>
              <a:defRPr sz="1200"/>
            </a:lvl4pPr>
            <a:lvl5pPr>
              <a:defRPr sz="1200"/>
            </a:lvl5pPr>
            <a:lvl6pPr>
              <a:defRPr sz="1200"/>
            </a:lvl6pPr>
            <a:lvl7pPr>
              <a:defRPr sz="1200" baseline="0"/>
            </a:lvl7pPr>
            <a:lvl8pPr>
              <a:defRPr sz="1200" baseline="0"/>
            </a:lvl8pPr>
            <a:lvl9pPr>
              <a:defRPr sz="1200" baseline="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a:p>
        </p:txBody>
      </p:sp>
      <p:grpSp>
        <p:nvGrpSpPr>
          <p:cNvPr id="8" name="frame" descr="Box graphic"/>
          <p:cNvGrpSpPr/>
          <p:nvPr/>
        </p:nvGrpSpPr>
        <p:grpSpPr bwMode="invGray">
          <a:xfrm>
            <a:off x="3314242" y="1223116"/>
            <a:ext cx="4719500" cy="3431914"/>
            <a:chOff x="4417839" y="1630821"/>
            <a:chExt cx="6291028" cy="4575885"/>
          </a:xfrm>
        </p:grpSpPr>
        <p:grpSp>
          <p:nvGrpSpPr>
            <p:cNvPr id="9" name="Group 615"/>
            <p:cNvGrpSpPr/>
            <p:nvPr/>
          </p:nvGrpSpPr>
          <p:grpSpPr bwMode="invGray">
            <a:xfrm>
              <a:off x="5414491" y="1630821"/>
              <a:ext cx="5294376" cy="4114800"/>
              <a:chOff x="3310555" y="716546"/>
              <a:chExt cx="5294376" cy="4114800"/>
            </a:xfrm>
          </p:grpSpPr>
          <p:grpSp>
            <p:nvGrpSpPr>
              <p:cNvPr id="10"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1"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12" name="Group 616"/>
            <p:cNvGrpSpPr/>
            <p:nvPr/>
          </p:nvGrpSpPr>
          <p:grpSpPr bwMode="invGray">
            <a:xfrm rot="10800000">
              <a:off x="4417839" y="2091906"/>
              <a:ext cx="5294376" cy="4114800"/>
              <a:chOff x="3310555" y="716546"/>
              <a:chExt cx="5294376" cy="4114800"/>
            </a:xfrm>
          </p:grpSpPr>
          <p:grpSp>
            <p:nvGrpSpPr>
              <p:cNvPr id="13"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4"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pPr/>
              <a:t>5/15/2022</a:t>
            </a:fld>
            <a:endParaRP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9621166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2108" y="205978"/>
            <a:ext cx="6859785" cy="765572"/>
          </a:xfrm>
        </p:spPr>
        <p:txBody>
          <a:bodyPr anchor="b">
            <a:noAutofit/>
          </a:bodyPr>
          <a:lstStyle>
            <a:lvl1pPr algn="l">
              <a:defRPr sz="2400" b="0"/>
            </a:lvl1pPr>
          </a:lstStyle>
          <a:p>
            <a:r>
              <a:rPr lang="el-GR" smtClean="0"/>
              <a:t>Kλικ για επεξεργασία του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309719" y="1413233"/>
            <a:ext cx="4253068" cy="3031236"/>
          </a:xfrm>
          <a:solidFill>
            <a:schemeClr val="bg1"/>
          </a:solidFill>
        </p:spPr>
        <p:txBody>
          <a:bodyPr tIns="685891">
            <a:normAutofit/>
          </a:bodyPr>
          <a:lstStyle>
            <a:lvl1pPr marL="0" indent="0" algn="ctr">
              <a:buNone/>
              <a:defRPr sz="18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r>
              <a:rPr lang="el-GR" smtClean="0"/>
              <a:t>Κάντε κλικ στο εικονίδιο για να προσθέσετε μια εικόνα</a:t>
            </a:r>
            <a:endParaRPr/>
          </a:p>
        </p:txBody>
      </p:sp>
      <p:grpSp>
        <p:nvGrpSpPr>
          <p:cNvPr id="8" name="frame" descr="Box graphic"/>
          <p:cNvGrpSpPr/>
          <p:nvPr/>
        </p:nvGrpSpPr>
        <p:grpSpPr bwMode="invGray">
          <a:xfrm flipH="1">
            <a:off x="1085908" y="1223116"/>
            <a:ext cx="4719500" cy="3431914"/>
            <a:chOff x="4417839" y="1630821"/>
            <a:chExt cx="6291028" cy="4575885"/>
          </a:xfrm>
        </p:grpSpPr>
        <p:grpSp>
          <p:nvGrpSpPr>
            <p:cNvPr id="9" name="Group 614"/>
            <p:cNvGrpSpPr/>
            <p:nvPr/>
          </p:nvGrpSpPr>
          <p:grpSpPr bwMode="invGray">
            <a:xfrm>
              <a:off x="5414491" y="1630821"/>
              <a:ext cx="5294376" cy="4114800"/>
              <a:chOff x="3310555" y="716546"/>
              <a:chExt cx="5294376" cy="4114800"/>
            </a:xfrm>
          </p:grpSpPr>
          <p:grpSp>
            <p:nvGrpSpPr>
              <p:cNvPr id="10"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1"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12" name="Group 615"/>
            <p:cNvGrpSpPr/>
            <p:nvPr/>
          </p:nvGrpSpPr>
          <p:grpSpPr bwMode="invGray">
            <a:xfrm rot="10800000">
              <a:off x="4417839" y="2091906"/>
              <a:ext cx="5294376" cy="4114800"/>
              <a:chOff x="3310555" y="716546"/>
              <a:chExt cx="5294376" cy="4114800"/>
            </a:xfrm>
          </p:grpSpPr>
          <p:grpSp>
            <p:nvGrpSpPr>
              <p:cNvPr id="13"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14"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5931014" y="2558811"/>
            <a:ext cx="2057936" cy="2057400"/>
          </a:xfrm>
        </p:spPr>
        <p:txBody>
          <a:bodyPr anchor="b">
            <a:normAutofit/>
          </a:bodyPr>
          <a:lstStyle>
            <a:lvl1pPr marL="0" indent="0">
              <a:spcBef>
                <a:spcPts val="900"/>
              </a:spcBef>
              <a:buNone/>
              <a:defRPr sz="12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l-GR" smtClean="0"/>
              <a:t>Kλικ για επεξεργασία των στυλ του υποδείγματος</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pPr/>
              <a:t>5/15/2022</a:t>
            </a:fld>
            <a:endParaRP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36176941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205978"/>
            <a:ext cx="6859785" cy="765572"/>
          </a:xfrm>
          <a:prstGeom prst="rect">
            <a:avLst/>
          </a:prstGeom>
        </p:spPr>
        <p:txBody>
          <a:bodyPr vert="horz" lIns="68589" tIns="34295" rIns="68589" bIns="34295" rtlCol="0" anchor="b">
            <a:normAutofit/>
          </a:bodyPr>
          <a:lstStyle/>
          <a:p>
            <a:r>
              <a:rPr lang="el-GR" smtClean="0"/>
              <a:t>Kλικ για επεξεργασία του τίτλου</a:t>
            </a:r>
            <a:endParaRPr/>
          </a:p>
        </p:txBody>
      </p:sp>
      <p:sp>
        <p:nvSpPr>
          <p:cNvPr id="3" name="Text Placeholder 2"/>
          <p:cNvSpPr>
            <a:spLocks noGrp="1"/>
          </p:cNvSpPr>
          <p:nvPr>
            <p:ph type="body" idx="1"/>
          </p:nvPr>
        </p:nvSpPr>
        <p:spPr>
          <a:xfrm>
            <a:off x="1142108" y="1428750"/>
            <a:ext cx="6859786" cy="3200400"/>
          </a:xfrm>
          <a:prstGeom prst="rect">
            <a:avLst/>
          </a:prstGeom>
        </p:spPr>
        <p:txBody>
          <a:bodyPr vert="horz" lIns="68589" tIns="34295" rIns="68589" bIns="34295"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dirty="0"/>
          </a:p>
        </p:txBody>
      </p:sp>
      <p:sp>
        <p:nvSpPr>
          <p:cNvPr id="5" name="Footer Placeholder 4"/>
          <p:cNvSpPr>
            <a:spLocks noGrp="1"/>
          </p:cNvSpPr>
          <p:nvPr>
            <p:ph type="ftr" sz="quarter" idx="3"/>
          </p:nvPr>
        </p:nvSpPr>
        <p:spPr>
          <a:xfrm>
            <a:off x="1142107" y="4800601"/>
            <a:ext cx="4744685" cy="207170"/>
          </a:xfrm>
          <a:prstGeom prst="rect">
            <a:avLst/>
          </a:prstGeom>
        </p:spPr>
        <p:txBody>
          <a:bodyPr vert="horz" lIns="68589" tIns="34295" rIns="68589" bIns="34295" rtlCol="0" anchor="ctr"/>
          <a:lstStyle>
            <a:lvl1pPr algn="l">
              <a:defRPr sz="9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6058287" y="4800601"/>
            <a:ext cx="933137" cy="207170"/>
          </a:xfrm>
          <a:prstGeom prst="rect">
            <a:avLst/>
          </a:prstGeom>
        </p:spPr>
        <p:txBody>
          <a:bodyPr vert="horz" lIns="68589" tIns="34295" rIns="68589" bIns="34295" rtlCol="0" anchor="ctr"/>
          <a:lstStyle>
            <a:lvl1pPr algn="r">
              <a:defRPr sz="900">
                <a:solidFill>
                  <a:schemeClr val="tx1">
                    <a:tint val="75000"/>
                  </a:schemeClr>
                </a:solidFill>
              </a:defRPr>
            </a:lvl1pPr>
          </a:lstStyle>
          <a:p>
            <a:fld id="{9AFE8FB1-0A7A-443E-AAF7-31D4FA1AA312}" type="datetimeFigureOut">
              <a:rPr lang="en-US" smtClean="0"/>
              <a:pPr/>
              <a:t>5/15/2022</a:t>
            </a:fld>
            <a:endParaRPr lang="en-US" dirty="0"/>
          </a:p>
        </p:txBody>
      </p:sp>
      <p:sp>
        <p:nvSpPr>
          <p:cNvPr id="6" name="Slide Number Placeholder 5"/>
          <p:cNvSpPr>
            <a:spLocks noGrp="1"/>
          </p:cNvSpPr>
          <p:nvPr>
            <p:ph type="sldNum" sz="quarter" idx="4"/>
          </p:nvPr>
        </p:nvSpPr>
        <p:spPr>
          <a:xfrm>
            <a:off x="7144419" y="4800601"/>
            <a:ext cx="857475" cy="207170"/>
          </a:xfrm>
          <a:prstGeom prst="rect">
            <a:avLst/>
          </a:prstGeom>
        </p:spPr>
        <p:txBody>
          <a:bodyPr vert="horz" lIns="68589" tIns="34295" rIns="68589" bIns="34295"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extLst>
      <p:ext uri="{BB962C8B-B14F-4D97-AF65-F5344CB8AC3E}">
        <p14:creationId xmlns=""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txStyles>
    <p:titleStyle>
      <a:lvl1pPr algn="l" defTabSz="685891"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05767" indent="-205767" algn="l" defTabSz="685891" rtl="0" eaLnBrk="1" latinLnBrk="0" hangingPunct="1">
        <a:lnSpc>
          <a:spcPct val="90000"/>
        </a:lnSpc>
        <a:spcBef>
          <a:spcPts val="1350"/>
        </a:spcBef>
        <a:buSzPct val="100000"/>
        <a:buFont typeface="Arial" pitchFamily="34" charset="0"/>
        <a:buChar char="▪"/>
        <a:defRPr sz="1800" kern="1200">
          <a:solidFill>
            <a:schemeClr val="tx1"/>
          </a:solidFill>
          <a:latin typeface="+mn-lt"/>
          <a:ea typeface="+mn-ea"/>
          <a:cs typeface="+mn-cs"/>
        </a:defRPr>
      </a:lvl1pPr>
      <a:lvl2pPr marL="432112" indent="-205767" algn="l" defTabSz="685891" rtl="0" eaLnBrk="1" latinLnBrk="0" hangingPunct="1">
        <a:lnSpc>
          <a:spcPct val="90000"/>
        </a:lnSpc>
        <a:spcBef>
          <a:spcPts val="450"/>
        </a:spcBef>
        <a:buSzPct val="100000"/>
        <a:buFont typeface="Consolas" pitchFamily="49" charset="0"/>
        <a:buChar char="–"/>
        <a:defRPr sz="1500" kern="1200">
          <a:solidFill>
            <a:schemeClr val="tx1"/>
          </a:solidFill>
          <a:latin typeface="+mn-lt"/>
          <a:ea typeface="+mn-ea"/>
          <a:cs typeface="+mn-cs"/>
        </a:defRPr>
      </a:lvl2pPr>
      <a:lvl3pPr marL="603584" indent="-171473" algn="l" defTabSz="685891" rtl="0" eaLnBrk="1" latinLnBrk="0" hangingPunct="1">
        <a:lnSpc>
          <a:spcPct val="90000"/>
        </a:lnSpc>
        <a:spcBef>
          <a:spcPts val="450"/>
        </a:spcBef>
        <a:buSzPct val="100000"/>
        <a:buFont typeface="Arial" pitchFamily="34" charset="0"/>
        <a:buChar char="▪"/>
        <a:defRPr sz="1400" kern="1200">
          <a:solidFill>
            <a:schemeClr val="tx1"/>
          </a:solidFill>
          <a:latin typeface="+mn-lt"/>
          <a:ea typeface="+mn-ea"/>
          <a:cs typeface="+mn-cs"/>
        </a:defRPr>
      </a:lvl3pPr>
      <a:lvl4pPr marL="775057" indent="-171473" algn="l" defTabSz="685891"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4pPr>
      <a:lvl5pPr marL="946530" indent="-171473" algn="l" defTabSz="685891"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5pPr>
      <a:lvl6pPr marL="1118003" indent="-171473" algn="l" defTabSz="685891"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6pPr>
      <a:lvl7pPr marL="1289476" indent="-171473" algn="l" defTabSz="685891"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7pPr>
      <a:lvl8pPr marL="1460949" indent="-171473" algn="l" defTabSz="685891"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8pPr>
      <a:lvl9pPr marL="1632422" indent="-171473" algn="l" defTabSz="685891"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9pPr>
    </p:bodyStyle>
    <p:otherStyle>
      <a:defPPr>
        <a:defRPr/>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1127760" y="751840"/>
            <a:ext cx="8737600" cy="1137920"/>
          </a:xfrm>
          <a:prstGeom prst="rect">
            <a:avLst/>
          </a:prstGeom>
        </p:spPr>
        <p:txBody>
          <a:bodyPr spcFirstLastPara="1" wrap="square" lIns="91425" tIns="91425" rIns="91425" bIns="91425" anchor="t" anchorCtr="0">
            <a:noAutofit/>
          </a:bodyPr>
          <a:lstStyle/>
          <a:p>
            <a:pPr algn="ctr"/>
            <a:r>
              <a:rPr lang="en-US" sz="2600" b="1"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ea typeface="Arial"/>
                <a:cs typeface="Arial"/>
                <a:sym typeface="Arial"/>
              </a:rPr>
              <a:t>The beginning</a:t>
            </a:r>
            <a:r>
              <a:rPr lang="el-GR" sz="2600" b="1"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ea typeface="Arial"/>
                <a:cs typeface="Arial"/>
                <a:sym typeface="Arial"/>
              </a:rPr>
              <a:t> </a:t>
            </a:r>
            <a:r>
              <a:rPr lang="en-US" sz="2600" b="1"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ea typeface="Arial"/>
                <a:cs typeface="Arial"/>
                <a:sym typeface="Arial"/>
              </a:rPr>
              <a:t>and the end of a Legend </a:t>
            </a:r>
            <a:r>
              <a:rPr lang="el-GR" sz="2600" b="1"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ea typeface="Arial"/>
                <a:cs typeface="Arial"/>
                <a:sym typeface="Arial"/>
              </a:rPr>
              <a:t/>
            </a:r>
            <a:br>
              <a:rPr lang="el-GR" sz="2600" b="1"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ea typeface="Arial"/>
                <a:cs typeface="Arial"/>
                <a:sym typeface="Arial"/>
              </a:rPr>
            </a:br>
            <a:endParaRPr sz="2600" b="1" i="1" dirty="0"/>
          </a:p>
        </p:txBody>
      </p:sp>
      <p:sp>
        <p:nvSpPr>
          <p:cNvPr id="8" name="7 - Ορθογώνιο"/>
          <p:cNvSpPr/>
          <p:nvPr/>
        </p:nvSpPr>
        <p:spPr>
          <a:xfrm>
            <a:off x="0" y="2129036"/>
            <a:ext cx="3982720" cy="2123658"/>
          </a:xfrm>
          <a:prstGeom prst="rect">
            <a:avLst/>
          </a:prstGeom>
          <a:noFill/>
        </p:spPr>
        <p:txBody>
          <a:bodyPr wrap="square" lIns="91440" tIns="45720" rIns="91440" bIns="45720">
            <a:spAutoFit/>
          </a:bodyPr>
          <a:lstStyle/>
          <a:p>
            <a:pPr algn="ctr"/>
            <a:r>
              <a:rPr lang="en-US" sz="2200" cap="none" spc="0" dirty="0" err="1" smtClean="0">
                <a:ln w="12700">
                  <a:solidFill>
                    <a:schemeClr val="tx2">
                      <a:satMod val="155000"/>
                    </a:schemeClr>
                  </a:solidFill>
                  <a:prstDash val="solid"/>
                </a:ln>
                <a:solidFill>
                  <a:schemeClr val="accent1">
                    <a:lumMod val="40000"/>
                    <a:lumOff val="60000"/>
                  </a:schemeClr>
                </a:solidFill>
                <a:latin typeface="Agency FB" pitchFamily="34" charset="0"/>
              </a:rPr>
              <a:t>Fragkiski-Ioanna</a:t>
            </a:r>
            <a:r>
              <a:rPr lang="en-US" sz="2200" cap="none" spc="0" dirty="0" smtClean="0">
                <a:ln w="12700">
                  <a:solidFill>
                    <a:schemeClr val="tx2">
                      <a:satMod val="155000"/>
                    </a:schemeClr>
                  </a:solidFill>
                  <a:prstDash val="solid"/>
                </a:ln>
                <a:solidFill>
                  <a:schemeClr val="accent1">
                    <a:lumMod val="40000"/>
                    <a:lumOff val="60000"/>
                  </a:schemeClr>
                </a:solidFill>
                <a:latin typeface="Agency FB" pitchFamily="34" charset="0"/>
              </a:rPr>
              <a:t> </a:t>
            </a:r>
            <a:r>
              <a:rPr lang="en-US" sz="2200" cap="none" spc="0" dirty="0" err="1" smtClean="0">
                <a:ln w="12700">
                  <a:solidFill>
                    <a:schemeClr val="tx2">
                      <a:satMod val="155000"/>
                    </a:schemeClr>
                  </a:solidFill>
                  <a:prstDash val="solid"/>
                </a:ln>
                <a:solidFill>
                  <a:schemeClr val="accent1">
                    <a:lumMod val="40000"/>
                    <a:lumOff val="60000"/>
                  </a:schemeClr>
                </a:solidFill>
                <a:latin typeface="Agency FB" pitchFamily="34" charset="0"/>
              </a:rPr>
              <a:t>Sofiou</a:t>
            </a:r>
            <a:endParaRPr lang="en-US" sz="2200" cap="none" spc="0" dirty="0" smtClean="0">
              <a:ln w="12700">
                <a:solidFill>
                  <a:schemeClr val="tx2">
                    <a:satMod val="155000"/>
                  </a:schemeClr>
                </a:solidFill>
                <a:prstDash val="solid"/>
              </a:ln>
              <a:solidFill>
                <a:schemeClr val="accent1">
                  <a:lumMod val="40000"/>
                  <a:lumOff val="60000"/>
                </a:schemeClr>
              </a:solidFill>
              <a:latin typeface="Agency FB" pitchFamily="34" charset="0"/>
            </a:endParaRPr>
          </a:p>
          <a:p>
            <a:pPr algn="ctr"/>
            <a:r>
              <a:rPr lang="en-US" sz="2200" dirty="0" smtClean="0">
                <a:ln w="12700">
                  <a:solidFill>
                    <a:schemeClr val="tx2">
                      <a:satMod val="155000"/>
                    </a:schemeClr>
                  </a:solidFill>
                  <a:prstDash val="solid"/>
                </a:ln>
                <a:solidFill>
                  <a:schemeClr val="accent1">
                    <a:lumMod val="40000"/>
                    <a:lumOff val="60000"/>
                  </a:schemeClr>
                </a:solidFill>
                <a:latin typeface="Agency FB" pitchFamily="34" charset="0"/>
              </a:rPr>
              <a:t>Fn.7748</a:t>
            </a:r>
            <a:r>
              <a:rPr lang="en-US" sz="2200" cap="none" spc="0" dirty="0" smtClean="0">
                <a:ln w="12700">
                  <a:solidFill>
                    <a:schemeClr val="tx2">
                      <a:satMod val="155000"/>
                    </a:schemeClr>
                  </a:solidFill>
                  <a:prstDash val="solid"/>
                </a:ln>
                <a:solidFill>
                  <a:schemeClr val="accent1">
                    <a:lumMod val="40000"/>
                    <a:lumOff val="60000"/>
                  </a:schemeClr>
                </a:solidFill>
                <a:latin typeface="Agency FB" pitchFamily="34" charset="0"/>
              </a:rPr>
              <a:t> </a:t>
            </a:r>
          </a:p>
          <a:p>
            <a:pPr algn="ctr"/>
            <a:r>
              <a:rPr lang="en-US" sz="2200" dirty="0" err="1" smtClean="0">
                <a:ln w="12700">
                  <a:solidFill>
                    <a:schemeClr val="tx2">
                      <a:satMod val="155000"/>
                    </a:schemeClr>
                  </a:solidFill>
                  <a:prstDash val="solid"/>
                </a:ln>
                <a:solidFill>
                  <a:schemeClr val="accent1">
                    <a:lumMod val="40000"/>
                    <a:lumOff val="60000"/>
                  </a:schemeClr>
                </a:solidFill>
                <a:latin typeface="Agency FB" pitchFamily="34" charset="0"/>
              </a:rPr>
              <a:t>V</a:t>
            </a:r>
            <a:r>
              <a:rPr lang="en-US" sz="2200" baseline="30000" dirty="0" err="1" smtClean="0">
                <a:ln w="12700">
                  <a:solidFill>
                    <a:schemeClr val="tx2">
                      <a:satMod val="155000"/>
                    </a:schemeClr>
                  </a:solidFill>
                  <a:prstDash val="solid"/>
                </a:ln>
                <a:solidFill>
                  <a:schemeClr val="accent1">
                    <a:lumMod val="40000"/>
                    <a:lumOff val="60000"/>
                  </a:schemeClr>
                </a:solidFill>
                <a:latin typeface="Agency FB" pitchFamily="34" charset="0"/>
              </a:rPr>
              <a:t>th</a:t>
            </a:r>
            <a:r>
              <a:rPr lang="en-US" sz="2200" dirty="0" smtClean="0">
                <a:ln w="12700">
                  <a:solidFill>
                    <a:schemeClr val="tx2">
                      <a:satMod val="155000"/>
                    </a:schemeClr>
                  </a:solidFill>
                  <a:prstDash val="solid"/>
                </a:ln>
                <a:solidFill>
                  <a:schemeClr val="accent1">
                    <a:lumMod val="40000"/>
                    <a:lumOff val="60000"/>
                  </a:schemeClr>
                </a:solidFill>
                <a:latin typeface="Agency FB" pitchFamily="34" charset="0"/>
              </a:rPr>
              <a:t> year Medical Student</a:t>
            </a:r>
          </a:p>
          <a:p>
            <a:pPr algn="ctr"/>
            <a:r>
              <a:rPr lang="en-US" sz="2200" dirty="0" smtClean="0">
                <a:ln w="12700">
                  <a:solidFill>
                    <a:schemeClr val="tx2">
                      <a:satMod val="155000"/>
                    </a:schemeClr>
                  </a:solidFill>
                  <a:prstDash val="solid"/>
                </a:ln>
                <a:solidFill>
                  <a:schemeClr val="accent1">
                    <a:lumMod val="40000"/>
                    <a:lumOff val="60000"/>
                  </a:schemeClr>
                </a:solidFill>
                <a:latin typeface="Agency FB" pitchFamily="34" charset="0"/>
              </a:rPr>
              <a:t>Gr.42</a:t>
            </a:r>
          </a:p>
          <a:p>
            <a:pPr algn="ctr"/>
            <a:endParaRPr lang="en-US" sz="2200" dirty="0" smtClean="0">
              <a:ln w="12700">
                <a:solidFill>
                  <a:schemeClr val="tx2">
                    <a:satMod val="155000"/>
                  </a:schemeClr>
                </a:solidFill>
                <a:prstDash val="solid"/>
              </a:ln>
              <a:solidFill>
                <a:schemeClr val="accent1">
                  <a:lumMod val="40000"/>
                  <a:lumOff val="60000"/>
                </a:schemeClr>
              </a:solidFill>
              <a:latin typeface="Agency FB" pitchFamily="34" charset="0"/>
            </a:endParaRPr>
          </a:p>
          <a:p>
            <a:pPr algn="ctr"/>
            <a:r>
              <a:rPr lang="en-US" sz="2200" dirty="0" smtClean="0">
                <a:ln w="12700">
                  <a:solidFill>
                    <a:schemeClr val="tx2">
                      <a:satMod val="155000"/>
                    </a:schemeClr>
                  </a:solidFill>
                  <a:prstDash val="solid"/>
                </a:ln>
                <a:solidFill>
                  <a:schemeClr val="accent1">
                    <a:lumMod val="40000"/>
                    <a:lumOff val="60000"/>
                  </a:schemeClr>
                </a:solidFill>
                <a:latin typeface="Agency FB" pitchFamily="34" charset="0"/>
              </a:rPr>
              <a:t>Supervisor: Dr. </a:t>
            </a:r>
            <a:r>
              <a:rPr lang="en-US" sz="2200" dirty="0" err="1" smtClean="0">
                <a:ln w="12700">
                  <a:solidFill>
                    <a:schemeClr val="tx2">
                      <a:satMod val="155000"/>
                    </a:schemeClr>
                  </a:solidFill>
                  <a:prstDash val="solid"/>
                </a:ln>
                <a:solidFill>
                  <a:schemeClr val="accent1">
                    <a:lumMod val="40000"/>
                    <a:lumOff val="60000"/>
                  </a:schemeClr>
                </a:solidFill>
                <a:latin typeface="Agency FB" pitchFamily="34" charset="0"/>
              </a:rPr>
              <a:t>Vasilka</a:t>
            </a:r>
            <a:r>
              <a:rPr lang="en-US" sz="2200" dirty="0" smtClean="0">
                <a:ln w="12700">
                  <a:solidFill>
                    <a:schemeClr val="tx2">
                      <a:satMod val="155000"/>
                    </a:schemeClr>
                  </a:solidFill>
                  <a:prstDash val="solid"/>
                </a:ln>
                <a:solidFill>
                  <a:schemeClr val="accent1">
                    <a:lumMod val="40000"/>
                    <a:lumOff val="60000"/>
                  </a:schemeClr>
                </a:solidFill>
                <a:latin typeface="Agency FB" pitchFamily="34" charset="0"/>
              </a:rPr>
              <a:t> </a:t>
            </a:r>
            <a:r>
              <a:rPr lang="en-US" sz="2200" dirty="0" err="1" smtClean="0">
                <a:ln w="12700">
                  <a:solidFill>
                    <a:schemeClr val="tx2">
                      <a:satMod val="155000"/>
                    </a:schemeClr>
                  </a:solidFill>
                  <a:prstDash val="solid"/>
                </a:ln>
                <a:solidFill>
                  <a:schemeClr val="accent1">
                    <a:lumMod val="40000"/>
                    <a:lumOff val="60000"/>
                  </a:schemeClr>
                </a:solidFill>
                <a:latin typeface="Agency FB" pitchFamily="34" charset="0"/>
              </a:rPr>
              <a:t>Nikolova</a:t>
            </a:r>
            <a:endParaRPr lang="en-US" sz="2200" dirty="0" smtClean="0">
              <a:ln w="12700">
                <a:solidFill>
                  <a:schemeClr val="tx2">
                    <a:satMod val="155000"/>
                  </a:schemeClr>
                </a:solidFill>
                <a:prstDash val="solid"/>
              </a:ln>
              <a:solidFill>
                <a:schemeClr val="accent1">
                  <a:lumMod val="40000"/>
                  <a:lumOff val="60000"/>
                </a:schemeClr>
              </a:solidFill>
              <a:latin typeface="Agency FB" pitchFamily="34" charset="0"/>
            </a:endParaRPr>
          </a:p>
        </p:txBody>
      </p:sp>
      <p:pic>
        <p:nvPicPr>
          <p:cNvPr id="4100" name="Picture 4" descr="Медицински Университет София – София"/>
          <p:cNvPicPr>
            <a:picLocks noChangeAspect="1" noChangeArrowheads="1"/>
          </p:cNvPicPr>
          <p:nvPr/>
        </p:nvPicPr>
        <p:blipFill>
          <a:blip r:embed="rId3"/>
          <a:srcRect/>
          <a:stretch>
            <a:fillRect/>
          </a:stretch>
        </p:blipFill>
        <p:spPr bwMode="auto">
          <a:xfrm>
            <a:off x="0" y="0"/>
            <a:ext cx="2091559" cy="1422261"/>
          </a:xfrm>
          <a:prstGeom prst="rect">
            <a:avLst/>
          </a:prstGeom>
          <a:noFill/>
        </p:spPr>
      </p:pic>
      <p:sp>
        <p:nvSpPr>
          <p:cNvPr id="6" name="5 - Ορθογώνιο"/>
          <p:cNvSpPr/>
          <p:nvPr/>
        </p:nvSpPr>
        <p:spPr>
          <a:xfrm>
            <a:off x="802640" y="4743390"/>
            <a:ext cx="6278880" cy="400110"/>
          </a:xfrm>
          <a:prstGeom prst="rect">
            <a:avLst/>
          </a:prstGeom>
          <a:noFill/>
        </p:spPr>
        <p:txBody>
          <a:bodyPr wrap="square" lIns="91440" tIns="45720" rIns="91440" bIns="45720">
            <a:spAutoFit/>
          </a:bodyPr>
          <a:lstStyle/>
          <a:p>
            <a:pPr algn="ctr"/>
            <a:r>
              <a:rPr lang="en-US" sz="2000" cap="none" spc="0" dirty="0" smtClean="0">
                <a:ln w="12700">
                  <a:solidFill>
                    <a:schemeClr val="tx2">
                      <a:satMod val="155000"/>
                    </a:schemeClr>
                  </a:solidFill>
                  <a:prstDash val="solid"/>
                </a:ln>
                <a:solidFill>
                  <a:schemeClr val="accent1">
                    <a:lumMod val="40000"/>
                    <a:lumOff val="60000"/>
                  </a:schemeClr>
                </a:solidFill>
                <a:latin typeface="Agency FB" pitchFamily="34" charset="0"/>
              </a:rPr>
              <a:t>Medical Humanities</a:t>
            </a:r>
            <a:r>
              <a:rPr lang="el-GR" sz="2000" cap="none" spc="0" dirty="0" smtClean="0">
                <a:ln w="12700">
                  <a:solidFill>
                    <a:schemeClr val="tx2">
                      <a:satMod val="155000"/>
                    </a:schemeClr>
                  </a:solidFill>
                  <a:prstDash val="solid"/>
                </a:ln>
                <a:solidFill>
                  <a:schemeClr val="accent1">
                    <a:lumMod val="40000"/>
                    <a:lumOff val="60000"/>
                  </a:schemeClr>
                </a:solidFill>
                <a:latin typeface="Agency FB" pitchFamily="34" charset="0"/>
              </a:rPr>
              <a:t>		</a:t>
            </a:r>
            <a:r>
              <a:rPr lang="en-US" sz="2000" cap="none" spc="0" dirty="0" smtClean="0">
                <a:ln w="12700">
                  <a:solidFill>
                    <a:schemeClr val="tx2">
                      <a:satMod val="155000"/>
                    </a:schemeClr>
                  </a:solidFill>
                  <a:prstDash val="solid"/>
                </a:ln>
                <a:solidFill>
                  <a:schemeClr val="accent1">
                    <a:lumMod val="40000"/>
                    <a:lumOff val="60000"/>
                  </a:schemeClr>
                </a:solidFill>
                <a:latin typeface="Agency FB" pitchFamily="34" charset="0"/>
              </a:rPr>
              <a:t>          Sofia, 14 May 2022    </a:t>
            </a:r>
            <a:endParaRPr lang="en-US" sz="2000" dirty="0" smtClean="0">
              <a:ln w="12700">
                <a:solidFill>
                  <a:schemeClr val="tx2">
                    <a:satMod val="155000"/>
                  </a:schemeClr>
                </a:solidFill>
                <a:prstDash val="solid"/>
              </a:ln>
              <a:solidFill>
                <a:schemeClr val="accent1">
                  <a:lumMod val="40000"/>
                  <a:lumOff val="60000"/>
                </a:schemeClr>
              </a:solidFill>
              <a:latin typeface="Agency FB" pitchFamily="34" charset="0"/>
            </a:endParaRPr>
          </a:p>
        </p:txBody>
      </p:sp>
      <p:sp>
        <p:nvSpPr>
          <p:cNvPr id="36866" name="AutoShape 2" descr="Aristotle Ona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6868" name="AutoShape 4" descr="Aristotle Ona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6872" name="Picture 8" descr="Μπορεί να είναι εικόνα ένα ή περισσότερα άτομα"/>
          <p:cNvPicPr>
            <a:picLocks noChangeAspect="1" noChangeArrowheads="1"/>
          </p:cNvPicPr>
          <p:nvPr/>
        </p:nvPicPr>
        <p:blipFill>
          <a:blip r:embed="rId4"/>
          <a:srcRect/>
          <a:stretch>
            <a:fillRect/>
          </a:stretch>
        </p:blipFill>
        <p:spPr bwMode="auto">
          <a:xfrm>
            <a:off x="4826000" y="1646246"/>
            <a:ext cx="3423286" cy="2569772"/>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s://1.bp.blogspot.com/-m8KraZXu51s/VS-lOs2lnQI/AAAAAAAACsY/uIG4bLNuYqQ/s1600/jackie-o-fur-coat.jpg"/>
          <p:cNvPicPr>
            <a:picLocks noChangeAspect="1" noChangeArrowheads="1"/>
          </p:cNvPicPr>
          <p:nvPr/>
        </p:nvPicPr>
        <p:blipFill>
          <a:blip r:embed="rId3"/>
          <a:srcRect/>
          <a:stretch>
            <a:fillRect/>
          </a:stretch>
        </p:blipFill>
        <p:spPr bwMode="auto">
          <a:xfrm>
            <a:off x="1221076" y="0"/>
            <a:ext cx="1959004" cy="2854960"/>
          </a:xfrm>
          <a:prstGeom prst="rect">
            <a:avLst/>
          </a:prstGeom>
          <a:noFill/>
        </p:spPr>
      </p:pic>
      <p:sp>
        <p:nvSpPr>
          <p:cNvPr id="2" name="1 - Τίτλος"/>
          <p:cNvSpPr>
            <a:spLocks noGrp="1"/>
          </p:cNvSpPr>
          <p:nvPr>
            <p:ph type="title"/>
          </p:nvPr>
        </p:nvSpPr>
        <p:spPr>
          <a:xfrm>
            <a:off x="3216689" y="232941"/>
            <a:ext cx="7038900" cy="914100"/>
          </a:xfrm>
        </p:spPr>
        <p:txBody>
          <a:bodyPr>
            <a:noAutofit/>
          </a:bodyPr>
          <a:lstStyle/>
          <a:p>
            <a:r>
              <a:rPr lang="en-US" sz="2800" b="1" i="1" dirty="0" smtClean="0"/>
              <a:t>Onassis – Kennedy </a:t>
            </a:r>
            <a:r>
              <a:rPr lang="en-US" sz="2800" i="1" dirty="0" smtClean="0"/>
              <a:t>(1968 -1975)</a:t>
            </a:r>
            <a:r>
              <a:rPr lang="en-US" sz="2800" b="1" i="1" dirty="0" smtClean="0"/>
              <a:t/>
            </a:r>
            <a:br>
              <a:rPr lang="en-US" sz="2800" b="1" i="1" dirty="0" smtClean="0"/>
            </a:br>
            <a:endParaRPr lang="el-GR" sz="2800" b="1" i="1" dirty="0"/>
          </a:p>
        </p:txBody>
      </p:sp>
      <p:sp>
        <p:nvSpPr>
          <p:cNvPr id="3" name="2 - Θέση κειμένου"/>
          <p:cNvSpPr>
            <a:spLocks noGrp="1"/>
          </p:cNvSpPr>
          <p:nvPr>
            <p:ph type="body" idx="1"/>
          </p:nvPr>
        </p:nvSpPr>
        <p:spPr>
          <a:xfrm>
            <a:off x="3200400" y="1295770"/>
            <a:ext cx="5943600" cy="3847730"/>
          </a:xfrm>
        </p:spPr>
        <p:txBody>
          <a:bodyPr>
            <a:normAutofit/>
          </a:bodyPr>
          <a:lstStyle/>
          <a:p>
            <a:pPr algn="just">
              <a:buNone/>
            </a:pPr>
            <a:r>
              <a:rPr lang="en-US" sz="1700" dirty="0" smtClean="0"/>
              <a:t>Meet Jacqueline Lee Kennedy  (</a:t>
            </a:r>
            <a:r>
              <a:rPr lang="en-US" sz="1700" dirty="0" err="1" smtClean="0"/>
              <a:t>Bouvier</a:t>
            </a:r>
            <a:r>
              <a:rPr lang="en-US" sz="1700" dirty="0" smtClean="0"/>
              <a:t>) in 1963, first lady of U.S. (1961-1963)</a:t>
            </a:r>
          </a:p>
          <a:p>
            <a:pPr algn="just">
              <a:buNone/>
            </a:pPr>
            <a:r>
              <a:rPr lang="en-US" sz="1700" dirty="0" smtClean="0"/>
              <a:t>Married 20 Oct. 1968 in Scorpios’ island  </a:t>
            </a:r>
          </a:p>
          <a:p>
            <a:pPr algn="just">
              <a:buNone/>
            </a:pPr>
            <a:r>
              <a:rPr lang="en-US" sz="1700" dirty="0" smtClean="0"/>
              <a:t>	(after the murder of her husband John Kennedy)</a:t>
            </a:r>
          </a:p>
          <a:p>
            <a:pPr algn="just">
              <a:buNone/>
            </a:pPr>
            <a:r>
              <a:rPr lang="en-US" sz="1700" dirty="0" smtClean="0"/>
              <a:t>She had 4 children with Kennedy (2 of them died in infancy)</a:t>
            </a:r>
          </a:p>
          <a:p>
            <a:pPr algn="just">
              <a:buNone/>
            </a:pPr>
            <a:r>
              <a:rPr lang="en-US" sz="1700" dirty="0" smtClean="0"/>
              <a:t>After his death she took 26 mil. dollars from </a:t>
            </a:r>
            <a:r>
              <a:rPr lang="en-US" sz="1700" dirty="0" err="1" smtClean="0"/>
              <a:t>Athina</a:t>
            </a:r>
            <a:r>
              <a:rPr lang="en-US" sz="1700" dirty="0" smtClean="0"/>
              <a:t> Onassis (Onassis granddaughter unique inheritor)</a:t>
            </a:r>
            <a:endParaRPr lang="el-GR" sz="1700" dirty="0" smtClean="0"/>
          </a:p>
        </p:txBody>
      </p:sp>
      <p:pic>
        <p:nvPicPr>
          <p:cNvPr id="7170" name="Picture 2" descr="Inside Jackie Kennedy's Wedding to Aristotle Onassis: Photos | Time"/>
          <p:cNvPicPr>
            <a:picLocks noChangeAspect="1" noChangeArrowheads="1"/>
          </p:cNvPicPr>
          <p:nvPr/>
        </p:nvPicPr>
        <p:blipFill>
          <a:blip r:embed="rId4"/>
          <a:srcRect/>
          <a:stretch>
            <a:fillRect/>
          </a:stretch>
        </p:blipFill>
        <p:spPr bwMode="auto">
          <a:xfrm>
            <a:off x="1688701" y="2902257"/>
            <a:ext cx="1474412" cy="1286203"/>
          </a:xfrm>
          <a:prstGeom prst="rect">
            <a:avLst/>
          </a:prstGeom>
          <a:noFill/>
        </p:spPr>
      </p:pic>
      <p:pic>
        <p:nvPicPr>
          <p:cNvPr id="1026" name="Picture 2"/>
          <p:cNvPicPr>
            <a:picLocks noChangeAspect="1" noChangeArrowheads="1"/>
          </p:cNvPicPr>
          <p:nvPr/>
        </p:nvPicPr>
        <p:blipFill>
          <a:blip r:embed="rId5"/>
          <a:srcRect/>
          <a:stretch>
            <a:fillRect/>
          </a:stretch>
        </p:blipFill>
        <p:spPr bwMode="auto">
          <a:xfrm>
            <a:off x="1442720" y="3881201"/>
            <a:ext cx="1717040" cy="1262299"/>
          </a:xfrm>
          <a:prstGeom prst="rect">
            <a:avLst/>
          </a:prstGeom>
          <a:noFill/>
          <a:ln w="9525">
            <a:noFill/>
            <a:miter lim="800000"/>
            <a:headEnd/>
            <a:tailEnd/>
          </a:ln>
          <a:effectLst/>
        </p:spPr>
      </p:pic>
      <p:pic>
        <p:nvPicPr>
          <p:cNvPr id="10244" name="Picture 4" descr="Μπορεί να είναι εικόνα ένα ή περισσότερα άτομα"/>
          <p:cNvPicPr>
            <a:picLocks noChangeAspect="1" noChangeArrowheads="1"/>
          </p:cNvPicPr>
          <p:nvPr/>
        </p:nvPicPr>
        <p:blipFill>
          <a:blip r:embed="rId6"/>
          <a:srcRect/>
          <a:stretch>
            <a:fillRect/>
          </a:stretch>
        </p:blipFill>
        <p:spPr bwMode="auto">
          <a:xfrm>
            <a:off x="0" y="1999733"/>
            <a:ext cx="1709945" cy="1274327"/>
          </a:xfrm>
          <a:prstGeom prst="rect">
            <a:avLst/>
          </a:prstGeom>
          <a:noFill/>
        </p:spPr>
      </p:pic>
      <p:pic>
        <p:nvPicPr>
          <p:cNvPr id="10246" name="Picture 6" descr="Μπορεί να είναι εικόνα κείμενο που λέει &quot;NATIONAL ENQUIRER 15€ in 3 Americans Face Bankruptcy 1969 ASTRONAUTS COULD BRING BACK NEW GERMS FROM MOON Govt. Spending Millions to Isolate Spacemen Ari Had Secret Date With Maria Callas In Paris While Bride Jackie Was in N.Y. EXCLUSIVE How Fell in Love With Dr. Sam Sheppard By Ariane Sheppard UNCONCERNED: Onassis N.J doesn't aria Raymond Massey Blasts Sex in Movies&quot;"/>
          <p:cNvPicPr>
            <a:picLocks noChangeAspect="1" noChangeArrowheads="1"/>
          </p:cNvPicPr>
          <p:nvPr/>
        </p:nvPicPr>
        <p:blipFill>
          <a:blip r:embed="rId7"/>
          <a:srcRect/>
          <a:stretch>
            <a:fillRect/>
          </a:stretch>
        </p:blipFill>
        <p:spPr bwMode="auto">
          <a:xfrm>
            <a:off x="0" y="3275920"/>
            <a:ext cx="1439917" cy="1867579"/>
          </a:xfrm>
          <a:prstGeom prst="rect">
            <a:avLst/>
          </a:prstGeom>
          <a:noFill/>
        </p:spPr>
      </p:pic>
      <p:sp>
        <p:nvSpPr>
          <p:cNvPr id="4" name="AutoShape 2" descr="Αριστοτέλης Ωνάσης – Τζάκι Κένεντι: Απίστευτες αποκαλύψεις για τη σκοτεινή  πλευρά του γάμου-συμβολαίου | mononew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 name="AutoShape 4" descr="Αριστοτέλης Ωνάσης – Τζάκι Κένεντι: Απίστευτες αποκαλύψεις για τη σκοτεινή  πλευρά του γάμου-συμβολαίου | mononew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 name="AutoShape 6" descr="Αριστοτέλης Ωνάσης – Τζάκι Κένεντι: Απίστευτες αποκαλύψεις για τη σκοτεινή  πλευρά του γάμου-συμβολαίου | mononew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48" name="AutoShape 8" descr="Αριστοτέλης Ωνάσης – Τζάκι Κένεντι: Απίστευτες αποκαλύψεις για τη σκοτεινή  πλευρά του γάμου-συμβολαίου | mononew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50" name="Picture 10" descr="Αριστοτέλης Ωνάσης – Τζάκι Κένεντι: Απίστευτες αποκαλύψεις για τη σκοτεινή  πλευρά του γάμου-συμβολαίου | mononews"/>
          <p:cNvPicPr>
            <a:picLocks noChangeAspect="1" noChangeArrowheads="1"/>
          </p:cNvPicPr>
          <p:nvPr/>
        </p:nvPicPr>
        <p:blipFill>
          <a:blip r:embed="rId8"/>
          <a:srcRect/>
          <a:stretch>
            <a:fillRect/>
          </a:stretch>
        </p:blipFill>
        <p:spPr bwMode="auto">
          <a:xfrm>
            <a:off x="4855778" y="3483634"/>
            <a:ext cx="2659117" cy="1659866"/>
          </a:xfrm>
          <a:prstGeom prst="rect">
            <a:avLst/>
          </a:prstGeom>
          <a:noFill/>
        </p:spPr>
      </p:pic>
      <p:pic>
        <p:nvPicPr>
          <p:cNvPr id="10251" name="Picture 11"/>
          <p:cNvPicPr>
            <a:picLocks noChangeAspect="1" noChangeArrowheads="1"/>
          </p:cNvPicPr>
          <p:nvPr/>
        </p:nvPicPr>
        <p:blipFill>
          <a:blip r:embed="rId9"/>
          <a:srcRect/>
          <a:stretch>
            <a:fillRect/>
          </a:stretch>
        </p:blipFill>
        <p:spPr bwMode="auto">
          <a:xfrm>
            <a:off x="0" y="0"/>
            <a:ext cx="1295400" cy="1986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2000" y="373430"/>
            <a:ext cx="5316660" cy="914100"/>
          </a:xfrm>
        </p:spPr>
        <p:txBody>
          <a:bodyPr>
            <a:normAutofit/>
          </a:bodyPr>
          <a:lstStyle/>
          <a:p>
            <a:pPr algn="ctr"/>
            <a:r>
              <a:rPr lang="en-US" sz="2800" b="1" i="1" dirty="0" smtClean="0"/>
              <a:t>The decline </a:t>
            </a:r>
            <a:endParaRPr lang="el-GR" sz="2800" b="1" i="1" dirty="0" smtClean="0"/>
          </a:p>
        </p:txBody>
      </p:sp>
      <p:sp>
        <p:nvSpPr>
          <p:cNvPr id="3" name="2 - Θέση κειμένου"/>
          <p:cNvSpPr>
            <a:spLocks noGrp="1"/>
          </p:cNvSpPr>
          <p:nvPr>
            <p:ph type="body" idx="1"/>
          </p:nvPr>
        </p:nvSpPr>
        <p:spPr>
          <a:xfrm>
            <a:off x="0" y="965200"/>
            <a:ext cx="4704080" cy="3810000"/>
          </a:xfrm>
        </p:spPr>
        <p:txBody>
          <a:bodyPr>
            <a:normAutofit/>
          </a:bodyPr>
          <a:lstStyle/>
          <a:p>
            <a:pPr algn="just">
              <a:buNone/>
            </a:pPr>
            <a:r>
              <a:rPr lang="en-US" sz="2000" b="1" u="sng" dirty="0" smtClean="0"/>
              <a:t>22 Jan. 1973</a:t>
            </a:r>
            <a:r>
              <a:rPr lang="en-US" sz="2000" b="1" dirty="0" smtClean="0"/>
              <a:t> </a:t>
            </a:r>
            <a:r>
              <a:rPr lang="en-US" sz="2000" dirty="0" smtClean="0"/>
              <a:t>his son had an accident with the airplane and died due to  brain injury, doctors remove the mechanical support</a:t>
            </a:r>
          </a:p>
          <a:p>
            <a:pPr algn="just">
              <a:buNone/>
            </a:pPr>
            <a:r>
              <a:rPr lang="en-US" sz="2000" dirty="0" smtClean="0"/>
              <a:t>He believed that his son was </a:t>
            </a:r>
            <a:r>
              <a:rPr lang="en-US" sz="2000" dirty="0" smtClean="0"/>
              <a:t>murdered, </a:t>
            </a:r>
            <a:r>
              <a:rPr lang="en-US" sz="2000" dirty="0" smtClean="0"/>
              <a:t>and offered 1 mil. dollars in order to find evidences</a:t>
            </a:r>
            <a:r>
              <a:rPr lang="el-GR" sz="2000" dirty="0" smtClean="0"/>
              <a:t> </a:t>
            </a:r>
            <a:r>
              <a:rPr lang="en-US" sz="2000" dirty="0" smtClean="0"/>
              <a:t>for sabotage</a:t>
            </a:r>
          </a:p>
          <a:p>
            <a:pPr algn="just">
              <a:buNone/>
            </a:pPr>
            <a:r>
              <a:rPr lang="en-US" sz="2000" dirty="0" smtClean="0"/>
              <a:t>      (valid and nowadays)</a:t>
            </a:r>
          </a:p>
          <a:p>
            <a:pPr algn="just">
              <a:buNone/>
            </a:pPr>
            <a:r>
              <a:rPr lang="en-US" sz="2000" b="1" u="sng" dirty="0" smtClean="0"/>
              <a:t>Dec. 1973 </a:t>
            </a:r>
            <a:r>
              <a:rPr lang="en-US" sz="2000" dirty="0" smtClean="0"/>
              <a:t>– fall of the world tanker market – lost 12.5 mil. dollars </a:t>
            </a:r>
          </a:p>
          <a:p>
            <a:pPr algn="just">
              <a:buNone/>
            </a:pPr>
            <a:r>
              <a:rPr lang="en-US" sz="2000" b="1" u="sng" dirty="0" smtClean="0"/>
              <a:t>15 Jan. 1975</a:t>
            </a:r>
            <a:r>
              <a:rPr lang="en-US" sz="2000" b="1" dirty="0" smtClean="0"/>
              <a:t>  </a:t>
            </a:r>
            <a:r>
              <a:rPr lang="en-US" sz="2000" dirty="0" smtClean="0"/>
              <a:t>- Olympic Airlines returns to Constantine Karamanlis</a:t>
            </a:r>
          </a:p>
          <a:p>
            <a:pPr>
              <a:buNone/>
            </a:pPr>
            <a:endParaRPr lang="en-US" sz="1700" dirty="0" smtClean="0"/>
          </a:p>
        </p:txBody>
      </p:sp>
      <p:pic>
        <p:nvPicPr>
          <p:cNvPr id="9217" name="Picture 1"/>
          <p:cNvPicPr>
            <a:picLocks noChangeAspect="1" noChangeArrowheads="1"/>
          </p:cNvPicPr>
          <p:nvPr/>
        </p:nvPicPr>
        <p:blipFill>
          <a:blip r:embed="rId2"/>
          <a:srcRect/>
          <a:stretch>
            <a:fillRect/>
          </a:stretch>
        </p:blipFill>
        <p:spPr bwMode="auto">
          <a:xfrm>
            <a:off x="4713395" y="132080"/>
            <a:ext cx="1494364" cy="1499553"/>
          </a:xfrm>
          <a:prstGeom prst="rect">
            <a:avLst/>
          </a:prstGeom>
          <a:noFill/>
          <a:ln w="9525">
            <a:noFill/>
            <a:miter lim="800000"/>
            <a:headEnd/>
            <a:tailEnd/>
          </a:ln>
          <a:effectLst/>
        </p:spPr>
      </p:pic>
      <p:pic>
        <p:nvPicPr>
          <p:cNvPr id="6" name="Picture 2" descr="onasis33 copy copy"/>
          <p:cNvPicPr>
            <a:picLocks noChangeAspect="1" noChangeArrowheads="1"/>
          </p:cNvPicPr>
          <p:nvPr/>
        </p:nvPicPr>
        <p:blipFill>
          <a:blip r:embed="rId3"/>
          <a:srcRect/>
          <a:stretch>
            <a:fillRect/>
          </a:stretch>
        </p:blipFill>
        <p:spPr bwMode="auto">
          <a:xfrm>
            <a:off x="7081520" y="4010102"/>
            <a:ext cx="1730375" cy="1133397"/>
          </a:xfrm>
          <a:prstGeom prst="rect">
            <a:avLst/>
          </a:prstGeom>
          <a:noFill/>
        </p:spPr>
      </p:pic>
      <p:pic>
        <p:nvPicPr>
          <p:cNvPr id="32771" name="Picture 3"/>
          <p:cNvPicPr>
            <a:picLocks noChangeAspect="1" noChangeArrowheads="1"/>
          </p:cNvPicPr>
          <p:nvPr/>
        </p:nvPicPr>
        <p:blipFill>
          <a:blip r:embed="rId4"/>
          <a:srcRect/>
          <a:stretch>
            <a:fillRect/>
          </a:stretch>
        </p:blipFill>
        <p:spPr bwMode="auto">
          <a:xfrm>
            <a:off x="6248400" y="0"/>
            <a:ext cx="2895600" cy="2125633"/>
          </a:xfrm>
          <a:prstGeom prst="rect">
            <a:avLst/>
          </a:prstGeom>
          <a:noFill/>
          <a:ln w="9525">
            <a:noFill/>
            <a:miter lim="800000"/>
            <a:headEnd/>
            <a:tailEnd/>
          </a:ln>
          <a:effectLst/>
        </p:spPr>
      </p:pic>
      <p:pic>
        <p:nvPicPr>
          <p:cNvPr id="8198" name="Picture 6"/>
          <p:cNvPicPr>
            <a:picLocks noChangeAspect="1" noChangeArrowheads="1"/>
          </p:cNvPicPr>
          <p:nvPr/>
        </p:nvPicPr>
        <p:blipFill>
          <a:blip r:embed="rId5"/>
          <a:srcRect/>
          <a:stretch>
            <a:fillRect/>
          </a:stretch>
        </p:blipFill>
        <p:spPr bwMode="auto">
          <a:xfrm>
            <a:off x="6339840" y="2206498"/>
            <a:ext cx="2804160" cy="1758442"/>
          </a:xfrm>
          <a:prstGeom prst="rect">
            <a:avLst/>
          </a:prstGeom>
          <a:noFill/>
          <a:ln w="9525">
            <a:noFill/>
            <a:miter lim="800000"/>
            <a:headEnd/>
            <a:tailEnd/>
          </a:ln>
          <a:effectLst/>
        </p:spPr>
      </p:pic>
      <p:pic>
        <p:nvPicPr>
          <p:cNvPr id="8193" name="Picture 1"/>
          <p:cNvPicPr>
            <a:picLocks noChangeAspect="1" noChangeArrowheads="1"/>
          </p:cNvPicPr>
          <p:nvPr/>
        </p:nvPicPr>
        <p:blipFill>
          <a:blip r:embed="rId6"/>
          <a:srcRect/>
          <a:stretch>
            <a:fillRect/>
          </a:stretch>
        </p:blipFill>
        <p:spPr bwMode="auto">
          <a:xfrm>
            <a:off x="4767263" y="2124151"/>
            <a:ext cx="1420177" cy="22675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600080" y="0"/>
            <a:ext cx="4861680" cy="914100"/>
          </a:xfrm>
        </p:spPr>
        <p:txBody>
          <a:bodyPr>
            <a:normAutofit/>
          </a:bodyPr>
          <a:lstStyle/>
          <a:p>
            <a:pPr algn="ctr"/>
            <a:r>
              <a:rPr lang="en-US" sz="2600" b="1" i="1" dirty="0" smtClean="0"/>
              <a:t>Health Problems </a:t>
            </a:r>
            <a:endParaRPr lang="el-GR" sz="2600" dirty="0"/>
          </a:p>
        </p:txBody>
      </p:sp>
      <p:sp>
        <p:nvSpPr>
          <p:cNvPr id="5" name="4 - Θέση κειμένου"/>
          <p:cNvSpPr>
            <a:spLocks noGrp="1"/>
          </p:cNvSpPr>
          <p:nvPr>
            <p:ph type="body" idx="1"/>
          </p:nvPr>
        </p:nvSpPr>
        <p:spPr>
          <a:xfrm>
            <a:off x="3982720" y="3375660"/>
            <a:ext cx="5161280" cy="3535680"/>
          </a:xfrm>
        </p:spPr>
        <p:txBody>
          <a:bodyPr/>
          <a:lstStyle/>
          <a:p>
            <a:pPr>
              <a:buNone/>
            </a:pPr>
            <a:endParaRPr lang="en-US" sz="2400" b="1" dirty="0" smtClean="0"/>
          </a:p>
          <a:p>
            <a:pPr>
              <a:buNone/>
            </a:pPr>
            <a:r>
              <a:rPr lang="en-US" sz="2400" b="1" dirty="0" smtClean="0"/>
              <a:t>Myasthenia Gravis</a:t>
            </a:r>
          </a:p>
          <a:p>
            <a:pPr>
              <a:buNone/>
            </a:pPr>
            <a:r>
              <a:rPr lang="en-US" dirty="0" smtClean="0"/>
              <a:t>       Chronic autoimmune, neuromuscular disease that lead to varying degrees of muscle weakness  </a:t>
            </a:r>
            <a:endParaRPr lang="el-GR" dirty="0" smtClean="0"/>
          </a:p>
          <a:p>
            <a:endParaRPr lang="el-GR" dirty="0" smtClean="0"/>
          </a:p>
          <a:p>
            <a:endParaRPr lang="el-GR" dirty="0"/>
          </a:p>
        </p:txBody>
      </p:sp>
      <p:pic>
        <p:nvPicPr>
          <p:cNvPr id="6" name="Picture 3" descr="myastheneia"/>
          <p:cNvPicPr>
            <a:picLocks noChangeAspect="1" noChangeArrowheads="1"/>
          </p:cNvPicPr>
          <p:nvPr/>
        </p:nvPicPr>
        <p:blipFill>
          <a:blip r:embed="rId2"/>
          <a:srcRect/>
          <a:stretch>
            <a:fillRect/>
          </a:stretch>
        </p:blipFill>
        <p:spPr bwMode="auto">
          <a:xfrm>
            <a:off x="6762750" y="0"/>
            <a:ext cx="2381250" cy="3305175"/>
          </a:xfrm>
          <a:prstGeom prst="rect">
            <a:avLst/>
          </a:prstGeom>
          <a:noFill/>
        </p:spPr>
      </p:pic>
      <p:pic>
        <p:nvPicPr>
          <p:cNvPr id="7" name="Picture 6"/>
          <p:cNvPicPr>
            <a:picLocks noChangeAspect="1" noChangeArrowheads="1"/>
          </p:cNvPicPr>
          <p:nvPr/>
        </p:nvPicPr>
        <p:blipFill>
          <a:blip r:embed="rId3"/>
          <a:srcRect/>
          <a:stretch>
            <a:fillRect/>
          </a:stretch>
        </p:blipFill>
        <p:spPr bwMode="auto">
          <a:xfrm>
            <a:off x="0" y="3017520"/>
            <a:ext cx="3188971" cy="2125980"/>
          </a:xfrm>
          <a:prstGeom prst="rect">
            <a:avLst/>
          </a:prstGeom>
          <a:noFill/>
          <a:ln w="9525">
            <a:noFill/>
            <a:miter lim="800000"/>
            <a:headEnd/>
            <a:tailEnd/>
          </a:ln>
          <a:effectLst/>
        </p:spPr>
      </p:pic>
      <p:pic>
        <p:nvPicPr>
          <p:cNvPr id="8" name="Picture 3"/>
          <p:cNvPicPr>
            <a:picLocks noChangeAspect="1" noChangeArrowheads="1"/>
          </p:cNvPicPr>
          <p:nvPr/>
        </p:nvPicPr>
        <p:blipFill>
          <a:blip r:embed="rId4"/>
          <a:srcRect/>
          <a:stretch>
            <a:fillRect/>
          </a:stretch>
        </p:blipFill>
        <p:spPr bwMode="auto">
          <a:xfrm>
            <a:off x="3373120" y="1629234"/>
            <a:ext cx="2936240" cy="1990266"/>
          </a:xfrm>
          <a:prstGeom prst="rect">
            <a:avLst/>
          </a:prstGeom>
          <a:noFill/>
          <a:ln w="9525">
            <a:noFill/>
            <a:miter lim="800000"/>
            <a:headEnd/>
            <a:tailEnd/>
          </a:ln>
          <a:effectLst/>
        </p:spPr>
      </p:pic>
      <p:sp>
        <p:nvSpPr>
          <p:cNvPr id="9" name="8 - Ορθογώνιο"/>
          <p:cNvSpPr/>
          <p:nvPr/>
        </p:nvSpPr>
        <p:spPr>
          <a:xfrm>
            <a:off x="0" y="641519"/>
            <a:ext cx="5953760" cy="1292662"/>
          </a:xfrm>
          <a:prstGeom prst="rect">
            <a:avLst/>
          </a:prstGeom>
        </p:spPr>
        <p:txBody>
          <a:bodyPr wrap="square">
            <a:spAutoFit/>
          </a:bodyPr>
          <a:lstStyle/>
          <a:p>
            <a:pPr>
              <a:buNone/>
            </a:pPr>
            <a:r>
              <a:rPr lang="en-US" sz="2400" b="1" kern="1200" dirty="0" smtClean="0">
                <a:solidFill>
                  <a:schemeClr val="tx1"/>
                </a:solidFill>
                <a:latin typeface="+mn-lt"/>
                <a:ea typeface="+mn-ea"/>
                <a:cs typeface="+mn-cs"/>
              </a:rPr>
              <a:t>Depression </a:t>
            </a:r>
          </a:p>
          <a:p>
            <a:pPr>
              <a:buNone/>
            </a:pPr>
            <a:r>
              <a:rPr lang="en-US" sz="1800" kern="1200" dirty="0" smtClean="0">
                <a:solidFill>
                  <a:schemeClr val="tx1"/>
                </a:solidFill>
                <a:latin typeface="+mn-lt"/>
                <a:ea typeface="+mn-ea"/>
                <a:cs typeface="+mn-cs"/>
              </a:rPr>
              <a:t>could not accept the death of his son,</a:t>
            </a:r>
            <a:r>
              <a:rPr lang="el-GR" sz="1800" kern="1200" dirty="0" smtClean="0">
                <a:solidFill>
                  <a:schemeClr val="tx1"/>
                </a:solidFill>
                <a:latin typeface="+mn-lt"/>
                <a:ea typeface="+mn-ea"/>
                <a:cs typeface="+mn-cs"/>
              </a:rPr>
              <a:t> </a:t>
            </a:r>
            <a:r>
              <a:rPr lang="en-US" sz="1800" kern="1200" dirty="0" smtClean="0">
                <a:solidFill>
                  <a:schemeClr val="tx1"/>
                </a:solidFill>
                <a:latin typeface="+mn-lt"/>
                <a:ea typeface="+mn-ea"/>
                <a:cs typeface="+mn-cs"/>
              </a:rPr>
              <a:t>for 20 days was keeping  the dead body of his son and spoke to him daily  finally he didn’t attend the burial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71340" y="149910"/>
            <a:ext cx="7038900" cy="914100"/>
          </a:xfrm>
        </p:spPr>
        <p:txBody>
          <a:bodyPr>
            <a:normAutofit/>
          </a:bodyPr>
          <a:lstStyle/>
          <a:p>
            <a:r>
              <a:rPr lang="en-US" sz="2800" b="1" i="1" dirty="0" smtClean="0"/>
              <a:t>Died - 15 March 1975 </a:t>
            </a:r>
            <a:endParaRPr lang="el-GR" sz="2800" b="1" i="1" dirty="0" smtClean="0"/>
          </a:p>
        </p:txBody>
      </p:sp>
      <p:sp>
        <p:nvSpPr>
          <p:cNvPr id="3" name="2 - Θέση κειμένου"/>
          <p:cNvSpPr>
            <a:spLocks noGrp="1"/>
          </p:cNvSpPr>
          <p:nvPr>
            <p:ph type="body" idx="1"/>
          </p:nvPr>
        </p:nvSpPr>
        <p:spPr>
          <a:xfrm>
            <a:off x="558800" y="1059550"/>
            <a:ext cx="5598160" cy="2911200"/>
          </a:xfrm>
        </p:spPr>
        <p:txBody>
          <a:bodyPr>
            <a:normAutofit/>
          </a:bodyPr>
          <a:lstStyle/>
          <a:p>
            <a:pPr>
              <a:buNone/>
            </a:pPr>
            <a:r>
              <a:rPr lang="en-US" dirty="0" smtClean="0"/>
              <a:t>Suffer from </a:t>
            </a:r>
            <a:r>
              <a:rPr lang="en-US" b="1" dirty="0" smtClean="0"/>
              <a:t>Influenza</a:t>
            </a:r>
            <a:r>
              <a:rPr lang="en-US" dirty="0" smtClean="0"/>
              <a:t> (last 5 days) </a:t>
            </a:r>
          </a:p>
          <a:p>
            <a:pPr>
              <a:buNone/>
            </a:pPr>
            <a:endParaRPr lang="en-US" dirty="0" smtClean="0"/>
          </a:p>
          <a:p>
            <a:pPr>
              <a:buNone/>
            </a:pPr>
            <a:r>
              <a:rPr lang="en-US" b="1" dirty="0" smtClean="0"/>
              <a:t>Pneumonia - Respiratory Failure</a:t>
            </a:r>
          </a:p>
          <a:p>
            <a:pPr>
              <a:buNone/>
            </a:pPr>
            <a:r>
              <a:rPr lang="en-US" dirty="0" smtClean="0"/>
              <a:t>        complication of Myasthenia Gravis</a:t>
            </a:r>
          </a:p>
          <a:p>
            <a:pPr>
              <a:buNone/>
            </a:pPr>
            <a:endParaRPr lang="el-GR" dirty="0" smtClean="0"/>
          </a:p>
          <a:p>
            <a:pPr>
              <a:buNone/>
            </a:pPr>
            <a:r>
              <a:rPr lang="en-US" b="1" dirty="0" smtClean="0"/>
              <a:t>69 y. old </a:t>
            </a:r>
            <a:r>
              <a:rPr lang="en-US" dirty="0" smtClean="0"/>
              <a:t>at the American Hospital of Paris</a:t>
            </a:r>
          </a:p>
          <a:p>
            <a:pPr>
              <a:buNone/>
            </a:pPr>
            <a:r>
              <a:rPr lang="en-US" dirty="0" smtClean="0"/>
              <a:t>			 in Neuilly-</a:t>
            </a:r>
            <a:r>
              <a:rPr lang="en-US" dirty="0" err="1" smtClean="0"/>
              <a:t>sur</a:t>
            </a:r>
            <a:r>
              <a:rPr lang="en-US" dirty="0" smtClean="0"/>
              <a:t>-Seine, France</a:t>
            </a:r>
          </a:p>
          <a:p>
            <a:pPr>
              <a:buNone/>
            </a:pPr>
            <a:r>
              <a:rPr lang="en-US" dirty="0" smtClean="0"/>
              <a:t>Buried next to the small church on </a:t>
            </a:r>
            <a:r>
              <a:rPr lang="en-US" dirty="0" err="1" smtClean="0"/>
              <a:t>Skorpios</a:t>
            </a:r>
            <a:r>
              <a:rPr lang="en-US" dirty="0" smtClean="0"/>
              <a:t>  </a:t>
            </a:r>
          </a:p>
          <a:p>
            <a:pPr>
              <a:buNone/>
            </a:pPr>
            <a:r>
              <a:rPr lang="en-US" dirty="0" smtClean="0"/>
              <a:t>                                         (with his son and his sister Artemis)</a:t>
            </a:r>
            <a:endParaRPr lang="el-GR" dirty="0" smtClean="0"/>
          </a:p>
          <a:p>
            <a:pPr>
              <a:buNone/>
            </a:pPr>
            <a:endParaRPr lang="el-GR" sz="1600" dirty="0" smtClean="0"/>
          </a:p>
        </p:txBody>
      </p:sp>
      <p:pic>
        <p:nvPicPr>
          <p:cNvPr id="35842" name="Picture 2" descr="Daily News from New York, New York on March 16, 1975 · 3"/>
          <p:cNvPicPr>
            <a:picLocks noChangeAspect="1" noChangeArrowheads="1"/>
          </p:cNvPicPr>
          <p:nvPr/>
        </p:nvPicPr>
        <p:blipFill>
          <a:blip r:embed="rId2"/>
          <a:srcRect/>
          <a:stretch>
            <a:fillRect/>
          </a:stretch>
        </p:blipFill>
        <p:spPr bwMode="auto">
          <a:xfrm>
            <a:off x="6181725" y="0"/>
            <a:ext cx="2962275" cy="3810000"/>
          </a:xfrm>
          <a:prstGeom prst="rect">
            <a:avLst/>
          </a:prstGeom>
          <a:noFill/>
        </p:spPr>
      </p:pic>
      <p:pic>
        <p:nvPicPr>
          <p:cNvPr id="35843" name="Picture 3"/>
          <p:cNvPicPr>
            <a:picLocks noChangeAspect="1" noChangeArrowheads="1"/>
          </p:cNvPicPr>
          <p:nvPr/>
        </p:nvPicPr>
        <p:blipFill>
          <a:blip r:embed="rId3"/>
          <a:srcRect/>
          <a:stretch>
            <a:fillRect/>
          </a:stretch>
        </p:blipFill>
        <p:spPr bwMode="auto">
          <a:xfrm>
            <a:off x="7386097" y="3180080"/>
            <a:ext cx="1757903" cy="1963420"/>
          </a:xfrm>
          <a:prstGeom prst="rect">
            <a:avLst/>
          </a:prstGeom>
          <a:noFill/>
          <a:ln w="9525">
            <a:noFill/>
            <a:miter lim="800000"/>
            <a:headEnd/>
            <a:tailEnd/>
          </a:ln>
          <a:effectLst/>
        </p:spPr>
      </p:pic>
      <p:pic>
        <p:nvPicPr>
          <p:cNvPr id="35845" name="Picture 5" descr="American Hospital of Paris, France - Neuilly-sur-Seine, France | Costs,  Consultation, Treatments, Doctors."/>
          <p:cNvPicPr>
            <a:picLocks noChangeAspect="1" noChangeArrowheads="1"/>
          </p:cNvPicPr>
          <p:nvPr/>
        </p:nvPicPr>
        <p:blipFill>
          <a:blip r:embed="rId4"/>
          <a:srcRect/>
          <a:stretch>
            <a:fillRect/>
          </a:stretch>
        </p:blipFill>
        <p:spPr bwMode="auto">
          <a:xfrm>
            <a:off x="4358640" y="765811"/>
            <a:ext cx="1656080" cy="1035049"/>
          </a:xfrm>
          <a:prstGeom prst="rect">
            <a:avLst/>
          </a:prstGeom>
          <a:noFill/>
        </p:spPr>
      </p:pic>
      <p:pic>
        <p:nvPicPr>
          <p:cNvPr id="6150" name="Picture 6" descr="https://1.bp.blogspot.com/-yTn_T1y50-I/UuJrs4XjqFI/AAAAAAAAEiQ/UTN6jknYPqc/s1600/skorpios+3.jpg"/>
          <p:cNvPicPr>
            <a:picLocks noChangeAspect="1" noChangeArrowheads="1"/>
          </p:cNvPicPr>
          <p:nvPr/>
        </p:nvPicPr>
        <p:blipFill>
          <a:blip r:embed="rId5"/>
          <a:srcRect/>
          <a:stretch>
            <a:fillRect/>
          </a:stretch>
        </p:blipFill>
        <p:spPr bwMode="auto">
          <a:xfrm>
            <a:off x="3200400" y="3445190"/>
            <a:ext cx="2316480" cy="1556070"/>
          </a:xfrm>
          <a:prstGeom prst="rect">
            <a:avLst/>
          </a:prstGeom>
          <a:noFill/>
        </p:spPr>
      </p:pic>
      <p:pic>
        <p:nvPicPr>
          <p:cNvPr id="8" name="Picture 2" descr="Aristotle Onassis Net Worth | Celebrity Net Worth"/>
          <p:cNvPicPr>
            <a:picLocks noChangeAspect="1" noChangeArrowheads="1"/>
          </p:cNvPicPr>
          <p:nvPr/>
        </p:nvPicPr>
        <p:blipFill>
          <a:blip r:embed="rId6"/>
          <a:srcRect/>
          <a:stretch>
            <a:fillRect/>
          </a:stretch>
        </p:blipFill>
        <p:spPr bwMode="auto">
          <a:xfrm>
            <a:off x="0" y="3224987"/>
            <a:ext cx="2042160" cy="19185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2702560" y="0"/>
            <a:ext cx="6441440" cy="4879340"/>
          </a:xfrm>
        </p:spPr>
        <p:txBody>
          <a:bodyPr>
            <a:noAutofit/>
          </a:bodyPr>
          <a:lstStyle/>
          <a:p>
            <a:pPr>
              <a:buNone/>
            </a:pPr>
            <a:r>
              <a:rPr lang="en-US" b="1" u="sng" dirty="0" smtClean="0"/>
              <a:t>1975</a:t>
            </a:r>
            <a:r>
              <a:rPr lang="en-US" dirty="0" smtClean="0"/>
              <a:t>- creation </a:t>
            </a:r>
          </a:p>
          <a:p>
            <a:pPr algn="just">
              <a:buNone/>
            </a:pPr>
            <a:r>
              <a:rPr lang="en-US" dirty="0" smtClean="0"/>
              <a:t>		</a:t>
            </a:r>
            <a:r>
              <a:rPr lang="en-US" b="1" u="sng" dirty="0" smtClean="0"/>
              <a:t>Alexander Onassis Foundation </a:t>
            </a:r>
          </a:p>
          <a:p>
            <a:pPr algn="just">
              <a:buNone/>
            </a:pPr>
            <a:r>
              <a:rPr lang="en-US" dirty="0" smtClean="0"/>
              <a:t>Half of Onassis estate was transferred after his death for the foundation incorporated in Vaduz, Liechtenstein: the Business Foundation, which acts as a holding company for the underlying business interests</a:t>
            </a:r>
          </a:p>
          <a:p>
            <a:pPr algn="just">
              <a:buNone/>
            </a:pPr>
            <a:r>
              <a:rPr lang="en-US" dirty="0" smtClean="0"/>
              <a:t>		</a:t>
            </a:r>
            <a:r>
              <a:rPr lang="en-US" b="1" u="sng" dirty="0" smtClean="0"/>
              <a:t>Alexander S. Onassis Public Benefit Foundation</a:t>
            </a:r>
            <a:r>
              <a:rPr lang="en-US" b="1" dirty="0" smtClean="0"/>
              <a:t> </a:t>
            </a:r>
            <a:r>
              <a:rPr lang="en-US" dirty="0" smtClean="0"/>
              <a:t>which is the sole beneficiary of the Business Foundation, is based in Athens, Greece</a:t>
            </a:r>
          </a:p>
          <a:p>
            <a:pPr algn="just">
              <a:buNone/>
            </a:pPr>
            <a:r>
              <a:rPr lang="en-US" dirty="0" smtClean="0"/>
              <a:t>	Christina Onassis was the 1</a:t>
            </a:r>
            <a:r>
              <a:rPr lang="en-US" baseline="30000" dirty="0" smtClean="0"/>
              <a:t>st</a:t>
            </a:r>
            <a:r>
              <a:rPr lang="en-US" dirty="0" smtClean="0"/>
              <a:t> the president of the foundation</a:t>
            </a:r>
          </a:p>
          <a:p>
            <a:pPr algn="just">
              <a:buNone/>
            </a:pPr>
            <a:endParaRPr lang="en-US" dirty="0" smtClean="0"/>
          </a:p>
          <a:p>
            <a:pPr algn="just">
              <a:buFont typeface="Wingdings" pitchFamily="2" charset="2"/>
              <a:buChar char="ü"/>
            </a:pPr>
            <a:r>
              <a:rPr lang="en-US" dirty="0" smtClean="0"/>
              <a:t>Biggest in Europe</a:t>
            </a:r>
          </a:p>
          <a:p>
            <a:pPr algn="just">
              <a:buFont typeface="Wingdings" pitchFamily="2" charset="2"/>
              <a:buChar char="ü"/>
            </a:pPr>
            <a:r>
              <a:rPr lang="en-US" dirty="0" smtClean="0"/>
              <a:t>Create with $75 million </a:t>
            </a:r>
            <a:r>
              <a:rPr lang="en-US" b="1" i="1" dirty="0" smtClean="0"/>
              <a:t>Onassis Cardiac Surgery Center in Athens</a:t>
            </a:r>
          </a:p>
          <a:p>
            <a:pPr algn="just">
              <a:buFont typeface="Wingdings" pitchFamily="2" charset="2"/>
              <a:buChar char="ü"/>
            </a:pPr>
            <a:r>
              <a:rPr lang="en-US" dirty="0" smtClean="0"/>
              <a:t>Main priorities: </a:t>
            </a:r>
            <a:r>
              <a:rPr lang="en-US" b="1" i="1" dirty="0" smtClean="0"/>
              <a:t>Culture, education, the environment, health, and social achievement </a:t>
            </a:r>
          </a:p>
          <a:p>
            <a:pPr algn="just">
              <a:buFont typeface="Wingdings" pitchFamily="2" charset="2"/>
              <a:buChar char="ü"/>
            </a:pPr>
            <a:r>
              <a:rPr lang="en-US" dirty="0" smtClean="0"/>
              <a:t>Carrying out Aristotle Onassis’ original wishes, all the activities of the Foundation are exclusively related to </a:t>
            </a:r>
            <a:r>
              <a:rPr lang="en-US" b="1" i="1" dirty="0" smtClean="0"/>
              <a:t>Greece and Greek civilization</a:t>
            </a:r>
          </a:p>
        </p:txBody>
      </p:sp>
      <p:pic>
        <p:nvPicPr>
          <p:cNvPr id="33794" name="Picture 2" descr="Onassis Foundation"/>
          <p:cNvPicPr>
            <a:picLocks noChangeAspect="1" noChangeArrowheads="1"/>
          </p:cNvPicPr>
          <p:nvPr/>
        </p:nvPicPr>
        <p:blipFill>
          <a:blip r:embed="rId2"/>
          <a:srcRect/>
          <a:stretch>
            <a:fillRect/>
          </a:stretch>
        </p:blipFill>
        <p:spPr bwMode="auto">
          <a:xfrm>
            <a:off x="172720" y="172721"/>
            <a:ext cx="2560320" cy="1344168"/>
          </a:xfrm>
          <a:prstGeom prst="rect">
            <a:avLst/>
          </a:prstGeom>
          <a:noFill/>
        </p:spPr>
      </p:pic>
      <p:pic>
        <p:nvPicPr>
          <p:cNvPr id="8194" name="Picture 2" descr="Press Release: PRESENTATION OF THE ONASSIS NATIONAL TRANSPLANT CENTER |  Ωνάσειο"/>
          <p:cNvPicPr>
            <a:picLocks noChangeAspect="1" noChangeArrowheads="1"/>
          </p:cNvPicPr>
          <p:nvPr/>
        </p:nvPicPr>
        <p:blipFill>
          <a:blip r:embed="rId3"/>
          <a:srcRect/>
          <a:stretch>
            <a:fillRect/>
          </a:stretch>
        </p:blipFill>
        <p:spPr bwMode="auto">
          <a:xfrm>
            <a:off x="995680" y="3495040"/>
            <a:ext cx="1706880" cy="900393"/>
          </a:xfrm>
          <a:prstGeom prst="rect">
            <a:avLst/>
          </a:prstGeom>
          <a:noFill/>
        </p:spPr>
      </p:pic>
      <p:pic>
        <p:nvPicPr>
          <p:cNvPr id="8196" name="Picture 4" descr="Onassis Cardiac Surgery Centre – ΖΑΡΙΦΟΠΟΥΛΟΣ Α.Ε."/>
          <p:cNvPicPr>
            <a:picLocks noChangeAspect="1" noChangeArrowheads="1"/>
          </p:cNvPicPr>
          <p:nvPr/>
        </p:nvPicPr>
        <p:blipFill>
          <a:blip r:embed="rId4"/>
          <a:srcRect/>
          <a:stretch>
            <a:fillRect/>
          </a:stretch>
        </p:blipFill>
        <p:spPr bwMode="auto">
          <a:xfrm>
            <a:off x="231975" y="1813372"/>
            <a:ext cx="2450265" cy="1379408"/>
          </a:xfrm>
          <a:prstGeom prst="rect">
            <a:avLst/>
          </a:prstGeom>
          <a:noFill/>
        </p:spPr>
      </p:pic>
      <p:pic>
        <p:nvPicPr>
          <p:cNvPr id="8198" name="Picture 6" descr="Upcoming Events — Stratis Minakakis"/>
          <p:cNvPicPr>
            <a:picLocks noChangeAspect="1" noChangeArrowheads="1"/>
          </p:cNvPicPr>
          <p:nvPr/>
        </p:nvPicPr>
        <p:blipFill>
          <a:blip r:embed="rId5"/>
          <a:srcRect/>
          <a:stretch>
            <a:fillRect/>
          </a:stretch>
        </p:blipFill>
        <p:spPr bwMode="auto">
          <a:xfrm>
            <a:off x="0" y="4056380"/>
            <a:ext cx="1303002" cy="108712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742341" y="569575"/>
            <a:ext cx="8401659" cy="44012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dirty="0" smtClean="0">
                <a:ln w="12700">
                  <a:solidFill>
                    <a:schemeClr val="tx2">
                      <a:satMod val="155000"/>
                    </a:schemeClr>
                  </a:solidFill>
                  <a:prstDash val="solid"/>
                </a:ln>
                <a:solidFill>
                  <a:schemeClr val="accent1">
                    <a:lumMod val="40000"/>
                    <a:lumOff val="60000"/>
                  </a:schemeClr>
                </a:solidFill>
                <a:latin typeface="Agency FB" pitchFamily="34" charset="0"/>
              </a:rPr>
              <a:t>We must liberate ourselves from the</a:t>
            </a:r>
          </a:p>
          <a:p>
            <a:pPr algn="ctr"/>
            <a:r>
              <a:rPr lang="en-US" sz="5000" dirty="0" smtClean="0">
                <a:ln w="12700">
                  <a:solidFill>
                    <a:schemeClr val="tx2">
                      <a:satMod val="155000"/>
                    </a:schemeClr>
                  </a:solidFill>
                  <a:prstDash val="solid"/>
                </a:ln>
                <a:solidFill>
                  <a:schemeClr val="accent1">
                    <a:lumMod val="40000"/>
                    <a:lumOff val="60000"/>
                  </a:schemeClr>
                </a:solidFill>
                <a:latin typeface="Agency FB" pitchFamily="34" charset="0"/>
              </a:rPr>
              <a:t>hope that the sea will calm down. </a:t>
            </a:r>
          </a:p>
          <a:p>
            <a:pPr algn="ctr"/>
            <a:r>
              <a:rPr lang="en-US" sz="5000" dirty="0" smtClean="0">
                <a:ln w="12700">
                  <a:solidFill>
                    <a:schemeClr val="tx2">
                      <a:satMod val="155000"/>
                    </a:schemeClr>
                  </a:solidFill>
                  <a:prstDash val="solid"/>
                </a:ln>
                <a:solidFill>
                  <a:schemeClr val="accent1">
                    <a:lumMod val="40000"/>
                    <a:lumOff val="60000"/>
                  </a:schemeClr>
                </a:solidFill>
                <a:latin typeface="Agency FB" pitchFamily="34" charset="0"/>
              </a:rPr>
              <a:t>We must learn, sail even in strong winds.</a:t>
            </a:r>
          </a:p>
          <a:p>
            <a:pPr algn="ctr"/>
            <a:endParaRPr lang="en-US" sz="5000" dirty="0" smtClean="0">
              <a:ln w="12700">
                <a:solidFill>
                  <a:schemeClr val="tx2">
                    <a:satMod val="155000"/>
                  </a:schemeClr>
                </a:solidFill>
                <a:prstDash val="solid"/>
              </a:ln>
              <a:solidFill>
                <a:schemeClr val="accent1">
                  <a:lumMod val="40000"/>
                  <a:lumOff val="60000"/>
                </a:schemeClr>
              </a:solidFill>
              <a:latin typeface="Agency FB" pitchFamily="34" charset="0"/>
            </a:endParaRPr>
          </a:p>
          <a:p>
            <a:pPr algn="ctr"/>
            <a:endParaRPr lang="en-US" sz="4000" b="1" dirty="0" smtClean="0">
              <a:ln w="11430"/>
              <a:solidFill>
                <a:schemeClr val="accent1">
                  <a:lumMod val="20000"/>
                  <a:lumOff val="80000"/>
                </a:schemeClr>
              </a:solidFill>
              <a:effectLst>
                <a:outerShdw blurRad="50800" dist="39000" dir="5460000" algn="tl">
                  <a:srgbClr val="000000">
                    <a:alpha val="38000"/>
                  </a:srgbClr>
                </a:outerShdw>
              </a:effectLst>
            </a:endParaRPr>
          </a:p>
          <a:p>
            <a:pPr algn="ctr"/>
            <a:r>
              <a:rPr lang="en-US" sz="4000" b="1" dirty="0" err="1" smtClean="0">
                <a:ln w="11430"/>
                <a:solidFill>
                  <a:schemeClr val="accent1">
                    <a:lumMod val="20000"/>
                    <a:lumOff val="80000"/>
                  </a:schemeClr>
                </a:solidFill>
                <a:effectLst>
                  <a:outerShdw blurRad="50800" dist="39000" dir="5460000" algn="tl">
                    <a:srgbClr val="000000">
                      <a:alpha val="38000"/>
                    </a:srgbClr>
                  </a:outerShdw>
                </a:effectLst>
              </a:rPr>
              <a:t>Aristotelis</a:t>
            </a:r>
            <a:r>
              <a:rPr lang="en-US" sz="4000" b="1" dirty="0" smtClean="0">
                <a:ln w="11430"/>
                <a:solidFill>
                  <a:schemeClr val="accent1">
                    <a:lumMod val="20000"/>
                    <a:lumOff val="80000"/>
                  </a:schemeClr>
                </a:solidFill>
                <a:effectLst>
                  <a:outerShdw blurRad="50800" dist="39000" dir="5460000" algn="tl">
                    <a:srgbClr val="000000">
                      <a:alpha val="38000"/>
                    </a:srgbClr>
                  </a:outerShdw>
                </a:effectLst>
              </a:rPr>
              <a:t> Onassis</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l-GR"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n by Jotti Ikonom on Aristoteles Onassis | Aristotle onassis, Aristotle,  Maria callas"/>
          <p:cNvPicPr>
            <a:picLocks noChangeAspect="1" noChangeArrowheads="1"/>
          </p:cNvPicPr>
          <p:nvPr/>
        </p:nvPicPr>
        <p:blipFill>
          <a:blip r:embed="rId2"/>
          <a:srcRect/>
          <a:stretch>
            <a:fillRect/>
          </a:stretch>
        </p:blipFill>
        <p:spPr bwMode="auto">
          <a:xfrm>
            <a:off x="1263532" y="0"/>
            <a:ext cx="6549508" cy="51435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κειμένου"/>
          <p:cNvSpPr>
            <a:spLocks noGrp="1"/>
          </p:cNvSpPr>
          <p:nvPr>
            <p:ph type="body" idx="1"/>
          </p:nvPr>
        </p:nvSpPr>
        <p:spPr>
          <a:xfrm>
            <a:off x="853441" y="3380815"/>
            <a:ext cx="8575039" cy="523800"/>
          </a:xfrm>
        </p:spPr>
        <p:txBody>
          <a:bodyPr>
            <a:noAutofit/>
          </a:bodyPr>
          <a:lstStyle/>
          <a:p>
            <a:r>
              <a:rPr lang="en-US" sz="3000" b="1" dirty="0" smtClean="0"/>
              <a:t/>
            </a:r>
            <a:br>
              <a:rPr lang="en-US" sz="3000" b="1" dirty="0" smtClean="0"/>
            </a:br>
            <a:r>
              <a:rPr lang="en-US" sz="3000"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latin typeface="+mn-lt"/>
                <a:ea typeface="Arial"/>
                <a:cs typeface="Arial"/>
                <a:sym typeface="Arial"/>
              </a:rPr>
              <a:t>Count no man happy until the end is known</a:t>
            </a:r>
            <a:endParaRPr lang="el-GR" sz="3000"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latin typeface="+mn-lt"/>
              <a:ea typeface="Arial"/>
              <a:cs typeface="Arial"/>
              <a:sym typeface="Arial"/>
            </a:endParaRPr>
          </a:p>
        </p:txBody>
      </p:sp>
      <p:sp>
        <p:nvSpPr>
          <p:cNvPr id="7" name="6 - Τίτλος"/>
          <p:cNvSpPr>
            <a:spLocks noGrp="1"/>
          </p:cNvSpPr>
          <p:nvPr>
            <p:ph type="title" idx="4294967295"/>
          </p:nvPr>
        </p:nvSpPr>
        <p:spPr>
          <a:xfrm>
            <a:off x="1046480" y="268288"/>
            <a:ext cx="6927850" cy="1519237"/>
          </a:xfrm>
        </p:spPr>
        <p:txBody>
          <a:bodyPr>
            <a:normAutofit/>
          </a:bodyPr>
          <a:lstStyle/>
          <a:p>
            <a:pPr algn="ctr"/>
            <a:r>
              <a:rPr lang="el-GR" sz="3000"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latin typeface="+mn-lt"/>
                <a:ea typeface="Arial"/>
                <a:cs typeface="Arial"/>
                <a:sym typeface="Arial"/>
              </a:rPr>
              <a:t>«</a:t>
            </a:r>
            <a:r>
              <a:rPr lang="el-GR" sz="3000" i="1" dirty="0" err="1"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latin typeface="+mn-lt"/>
                <a:ea typeface="Arial"/>
                <a:cs typeface="Arial"/>
                <a:sym typeface="Arial"/>
              </a:rPr>
              <a:t>Μηδένα</a:t>
            </a:r>
            <a:r>
              <a:rPr lang="el-GR" sz="3000"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latin typeface="+mn-lt"/>
                <a:ea typeface="Arial"/>
                <a:cs typeface="Arial"/>
                <a:sym typeface="Arial"/>
              </a:rPr>
              <a:t> προ του τέλους μακάριζε»</a:t>
            </a:r>
            <a:r>
              <a:rPr lang="el-GR" sz="2500" i="1" dirty="0" smtClean="0">
                <a:ln w="12700">
                  <a:solidFill>
                    <a:schemeClr val="tx2">
                      <a:satMod val="155000"/>
                    </a:schemeClr>
                  </a:solidFill>
                  <a:prstDash val="solid"/>
                </a:ln>
                <a:solidFill>
                  <a:schemeClr val="accent1">
                    <a:lumMod val="40000"/>
                    <a:lumOff val="60000"/>
                  </a:schemeClr>
                </a:solidFill>
                <a:effectLst>
                  <a:outerShdw blurRad="38100" dist="38100" dir="2700000" algn="tl">
                    <a:srgbClr val="000000">
                      <a:alpha val="43137"/>
                    </a:srgbClr>
                  </a:outerShdw>
                </a:effectLst>
                <a:latin typeface="+mn-lt"/>
                <a:ea typeface="Arial"/>
                <a:cs typeface="Arial"/>
                <a:sym typeface="Arial"/>
              </a:rPr>
              <a:t> </a:t>
            </a:r>
          </a:p>
        </p:txBody>
      </p:sp>
      <p:sp>
        <p:nvSpPr>
          <p:cNvPr id="10" name="9 - TextBox"/>
          <p:cNvSpPr txBox="1"/>
          <p:nvPr/>
        </p:nvSpPr>
        <p:spPr>
          <a:xfrm>
            <a:off x="3159760" y="2346960"/>
            <a:ext cx="2316480" cy="553998"/>
          </a:xfrm>
          <a:prstGeom prst="rect">
            <a:avLst/>
          </a:prstGeom>
          <a:noFill/>
        </p:spPr>
        <p:txBody>
          <a:bodyPr wrap="square" rtlCol="0">
            <a:spAutoFit/>
          </a:bodyPr>
          <a:lstStyle/>
          <a:p>
            <a:pPr algn="ctr"/>
            <a:r>
              <a:rPr lang="en-US" sz="1500" i="1" dirty="0" smtClean="0">
                <a:ln w="12700">
                  <a:solidFill>
                    <a:schemeClr val="tx2">
                      <a:satMod val="155000"/>
                    </a:schemeClr>
                  </a:solidFill>
                  <a:prstDash val="solid"/>
                </a:ln>
                <a:solidFill>
                  <a:schemeClr val="accent1">
                    <a:lumMod val="40000"/>
                    <a:lumOff val="60000"/>
                  </a:schemeClr>
                </a:solidFill>
                <a:latin typeface="+mn-lt"/>
              </a:rPr>
              <a:t>Solon</a:t>
            </a:r>
          </a:p>
          <a:p>
            <a:pPr algn="ctr"/>
            <a:r>
              <a:rPr lang="en-US" sz="1500" i="1" dirty="0" smtClean="0">
                <a:ln w="12700">
                  <a:solidFill>
                    <a:schemeClr val="tx2">
                      <a:satMod val="155000"/>
                    </a:schemeClr>
                  </a:solidFill>
                  <a:prstDash val="solid"/>
                </a:ln>
                <a:solidFill>
                  <a:schemeClr val="accent1">
                    <a:lumMod val="40000"/>
                    <a:lumOff val="60000"/>
                  </a:schemeClr>
                </a:solidFill>
                <a:latin typeface="+mn-lt"/>
              </a:rPr>
              <a:t>630-560 BC</a:t>
            </a:r>
            <a:endParaRPr lang="el-GR" sz="1500" i="1" dirty="0" smtClean="0">
              <a:ln w="12700">
                <a:solidFill>
                  <a:schemeClr val="tx2">
                    <a:satMod val="155000"/>
                  </a:schemeClr>
                </a:solidFill>
                <a:prstDash val="solid"/>
              </a:ln>
              <a:solidFill>
                <a:schemeClr val="accent1">
                  <a:lumMod val="40000"/>
                  <a:lumOff val="60000"/>
                </a:schemeClr>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n-US" sz="2800" b="1" i="1" dirty="0" smtClean="0"/>
              <a:t>References </a:t>
            </a:r>
            <a:endParaRPr lang="el-GR" sz="2800" b="1" i="1" dirty="0" smtClean="0"/>
          </a:p>
        </p:txBody>
      </p:sp>
      <p:sp>
        <p:nvSpPr>
          <p:cNvPr id="3" name="2 - Θέση κειμένου"/>
          <p:cNvSpPr>
            <a:spLocks noGrp="1"/>
          </p:cNvSpPr>
          <p:nvPr>
            <p:ph type="body" idx="1"/>
          </p:nvPr>
        </p:nvSpPr>
        <p:spPr>
          <a:xfrm>
            <a:off x="1107440" y="968110"/>
            <a:ext cx="7615040" cy="3725810"/>
          </a:xfrm>
        </p:spPr>
        <p:txBody>
          <a:bodyPr>
            <a:noAutofit/>
          </a:bodyPr>
          <a:lstStyle/>
          <a:p>
            <a:pPr lvl="0">
              <a:buNone/>
            </a:pPr>
            <a:r>
              <a:rPr lang="en-US" sz="1400" dirty="0" smtClean="0"/>
              <a:t>"Onassis, Aristotle." Encyclopedia of World Biography, edited by Andrea Henderson, 2nd ed., vol. 24, Gale, 2005, pp. 286-288. Gale Virtual Reference Library. </a:t>
            </a:r>
            <a:endParaRPr lang="el-GR" sz="1400" dirty="0" smtClean="0"/>
          </a:p>
          <a:p>
            <a:pPr lvl="0">
              <a:buNone/>
            </a:pPr>
            <a:r>
              <a:rPr lang="en-US" sz="1400" dirty="0" smtClean="0"/>
              <a:t>Alexander Onassis Foundation , https://www.onassis.org/foundation/public-benefit-foundation </a:t>
            </a:r>
            <a:endParaRPr lang="el-GR" sz="1400" dirty="0" smtClean="0"/>
          </a:p>
          <a:p>
            <a:pPr lvl="0">
              <a:buNone/>
            </a:pPr>
            <a:r>
              <a:rPr lang="en-US" sz="1400" dirty="0" smtClean="0"/>
              <a:t>Aristotle </a:t>
            </a:r>
            <a:r>
              <a:rPr lang="en-US" sz="1400" dirty="0" err="1" smtClean="0"/>
              <a:t>Onasis</a:t>
            </a:r>
            <a:r>
              <a:rPr lang="en-US" sz="1400" dirty="0" smtClean="0"/>
              <a:t>, </a:t>
            </a:r>
            <a:r>
              <a:rPr lang="en-US" sz="1400" dirty="0" err="1" smtClean="0"/>
              <a:t>Facebook</a:t>
            </a:r>
            <a:r>
              <a:rPr lang="en-US" sz="1400" dirty="0" smtClean="0"/>
              <a:t> Page </a:t>
            </a:r>
            <a:endParaRPr lang="el-GR" sz="1400" dirty="0" smtClean="0"/>
          </a:p>
          <a:p>
            <a:pPr lvl="0">
              <a:buNone/>
            </a:pPr>
            <a:r>
              <a:rPr lang="en-US" sz="1400" dirty="0" err="1" smtClean="0"/>
              <a:t>Britanica</a:t>
            </a:r>
            <a:r>
              <a:rPr lang="en-US" sz="1400" dirty="0" smtClean="0"/>
              <a:t>, https://www.britannica.com/biography/Aristotle-Socrates-Onassis </a:t>
            </a:r>
            <a:endParaRPr lang="el-GR" sz="1400" dirty="0" smtClean="0"/>
          </a:p>
          <a:p>
            <a:pPr lvl="0">
              <a:buNone/>
            </a:pPr>
            <a:r>
              <a:rPr lang="fr-FR" sz="1400" dirty="0" err="1" smtClean="0"/>
              <a:t>Gnomicologikon</a:t>
            </a:r>
            <a:r>
              <a:rPr lang="fr-FR" sz="1400" dirty="0" smtClean="0"/>
              <a:t>, https://www.gnomikologikon.gr/authquotes.php?auth=195 </a:t>
            </a:r>
            <a:endParaRPr lang="el-GR" sz="1400" dirty="0" smtClean="0"/>
          </a:p>
          <a:p>
            <a:pPr lvl="0">
              <a:buNone/>
            </a:pPr>
            <a:r>
              <a:rPr lang="en-US" sz="1400" dirty="0" smtClean="0"/>
              <a:t>Greek Aura, https://greekaura.wordpress.com/tag/marilyn-monroe/ </a:t>
            </a:r>
            <a:endParaRPr lang="el-GR" sz="1400" dirty="0" smtClean="0"/>
          </a:p>
          <a:p>
            <a:pPr lvl="0">
              <a:buNone/>
            </a:pPr>
            <a:r>
              <a:rPr lang="en-US" sz="1400" dirty="0" err="1" smtClean="0"/>
              <a:t>Lefkada</a:t>
            </a:r>
            <a:r>
              <a:rPr lang="en-US" sz="1400" dirty="0" smtClean="0"/>
              <a:t> news, https://www.mylefkada.gr/lefkadas-secrets/onassis-photos-14133/ </a:t>
            </a:r>
            <a:endParaRPr lang="el-GR" sz="1400" dirty="0" smtClean="0"/>
          </a:p>
          <a:p>
            <a:pPr lvl="0">
              <a:buNone/>
            </a:pPr>
            <a:r>
              <a:rPr lang="en-US" sz="1400" dirty="0" err="1" smtClean="0"/>
              <a:t>Meneghini</a:t>
            </a:r>
            <a:r>
              <a:rPr lang="en-US" sz="1400" dirty="0" smtClean="0"/>
              <a:t>, Giovanni Battista (1982). My Wife Maria Callas. New York: Farrar Straus Giroux. ISBN 978-0-374-21752-5. </a:t>
            </a:r>
            <a:endParaRPr lang="el-GR" sz="1400" dirty="0" smtClean="0"/>
          </a:p>
          <a:p>
            <a:pPr lvl="0">
              <a:buNone/>
            </a:pPr>
            <a:r>
              <a:rPr lang="en-US" sz="1400" dirty="0" err="1" smtClean="0"/>
              <a:t>Passty</a:t>
            </a:r>
            <a:r>
              <a:rPr lang="en-US" sz="1400" dirty="0" smtClean="0"/>
              <a:t>, Benjamin. "Onassis, Aristotle 1906–1975." History of World Trade Since 1450, edited by John J. </a:t>
            </a:r>
            <a:r>
              <a:rPr lang="en-US" sz="1400" dirty="0" err="1" smtClean="0"/>
              <a:t>McCusker</a:t>
            </a:r>
            <a:r>
              <a:rPr lang="en-US" sz="1400" dirty="0" smtClean="0"/>
              <a:t>, vol. 2, Macmillan Reference USA, 2006, p. 543. Gale Virtual Reference Library. </a:t>
            </a:r>
            <a:endParaRPr lang="el-GR" sz="1400" dirty="0" smtClean="0"/>
          </a:p>
          <a:p>
            <a:pPr>
              <a:buNone/>
            </a:pPr>
            <a:r>
              <a:rPr lang="en-US" sz="1400" dirty="0" smtClean="0"/>
              <a:t>San </a:t>
            </a:r>
            <a:r>
              <a:rPr lang="en-US" sz="1400" dirty="0" err="1" smtClean="0"/>
              <a:t>simera</a:t>
            </a:r>
            <a:r>
              <a:rPr lang="en-US" sz="1400" dirty="0" smtClean="0"/>
              <a:t>, https://www.sansimera.gr/articles/838</a:t>
            </a:r>
            <a:endParaRPr lang="el-GR" sz="1400" dirty="0" smtClean="0"/>
          </a:p>
          <a:p>
            <a:pPr lvl="0">
              <a:buNone/>
            </a:pPr>
            <a:r>
              <a:rPr lang="en-US" sz="1400" dirty="0" smtClean="0"/>
              <a:t>Scott, Michael (1992). Maria </a:t>
            </a:r>
            <a:r>
              <a:rPr lang="en-US" sz="1400" dirty="0" err="1" smtClean="0"/>
              <a:t>Meneghini</a:t>
            </a:r>
            <a:r>
              <a:rPr lang="en-US" sz="1400" dirty="0" smtClean="0"/>
              <a:t> Callas. Boston: Northeastern University Press. ISBN 978-1-55553-146-1. </a:t>
            </a:r>
            <a:endParaRPr lang="el-GR" sz="1400" dirty="0" smtClean="0"/>
          </a:p>
          <a:p>
            <a:pPr lvl="0">
              <a:buNone/>
            </a:pPr>
            <a:r>
              <a:rPr lang="en-US" sz="1400" dirty="0" smtClean="0"/>
              <a:t>The Best Quotations, https://best-quotations.com/authquotes.php?auth=748 </a:t>
            </a:r>
            <a:endParaRPr lang="el-GR" sz="1400" dirty="0" smtClean="0"/>
          </a:p>
          <a:p>
            <a:pPr lvl="0">
              <a:buNone/>
            </a:pPr>
            <a:r>
              <a:rPr lang="en-US" sz="1400" dirty="0" smtClean="0"/>
              <a:t>The New York Time, https://www.nytimes.com/1975/02/05/archives/onassis-is-ailing-with-two-diseases-specialist-on-way.html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Το «Ναυάγιο» της Ζακύνθου - Αφιέρωμα - Σαν Σήμερα .gr"/>
          <p:cNvPicPr>
            <a:picLocks noChangeAspect="1" noChangeArrowheads="1"/>
          </p:cNvPicPr>
          <p:nvPr/>
        </p:nvPicPr>
        <p:blipFill>
          <a:blip r:embed="rId2"/>
          <a:srcRect/>
          <a:stretch>
            <a:fillRect/>
          </a:stretch>
        </p:blipFill>
        <p:spPr bwMode="auto">
          <a:xfrm>
            <a:off x="0" y="0"/>
            <a:ext cx="9144000" cy="5159641"/>
          </a:xfrm>
          <a:prstGeom prst="rect">
            <a:avLst/>
          </a:prstGeom>
          <a:noFill/>
        </p:spPr>
      </p:pic>
      <p:sp>
        <p:nvSpPr>
          <p:cNvPr id="3" name="2 - Ορθογώνιο"/>
          <p:cNvSpPr/>
          <p:nvPr/>
        </p:nvSpPr>
        <p:spPr>
          <a:xfrm rot="20325525">
            <a:off x="282804" y="870118"/>
            <a:ext cx="2849856" cy="1015663"/>
          </a:xfrm>
          <a:prstGeom prst="rect">
            <a:avLst/>
          </a:prstGeom>
          <a:noFill/>
        </p:spPr>
        <p:txBody>
          <a:bodyPr wrap="square" lIns="91440" tIns="45720" rIns="91440" bIns="45720">
            <a:spAutoFit/>
          </a:bodyPr>
          <a:lstStyle/>
          <a:p>
            <a:pPr algn="ctr"/>
            <a:r>
              <a:rPr lang="en-US" sz="3000" b="1" i="1" dirty="0" smtClean="0">
                <a:ln w="12700">
                  <a:solidFill>
                    <a:schemeClr val="tx2">
                      <a:satMod val="155000"/>
                    </a:schemeClr>
                  </a:solidFill>
                  <a:prstDash val="solid"/>
                </a:ln>
                <a:solidFill>
                  <a:schemeClr val="accent3">
                    <a:lumMod val="50000"/>
                  </a:schemeClr>
                </a:solidFill>
                <a:latin typeface="Agency FB" pitchFamily="34" charset="0"/>
              </a:rPr>
              <a:t>Thank you </a:t>
            </a:r>
          </a:p>
          <a:p>
            <a:pPr algn="ctr"/>
            <a:r>
              <a:rPr lang="en-US" sz="3000" b="1" i="1" dirty="0" smtClean="0">
                <a:ln w="12700">
                  <a:solidFill>
                    <a:schemeClr val="tx2">
                      <a:satMod val="155000"/>
                    </a:schemeClr>
                  </a:solidFill>
                  <a:prstDash val="solid"/>
                </a:ln>
                <a:solidFill>
                  <a:schemeClr val="accent3">
                    <a:lumMod val="50000"/>
                  </a:schemeClr>
                </a:solidFill>
                <a:latin typeface="Agency FB" pitchFamily="34" charset="0"/>
              </a:rPr>
              <a:t>for your attention</a:t>
            </a:r>
            <a:endParaRPr lang="el-GR" sz="3000" b="1" i="1" dirty="0" smtClean="0">
              <a:ln w="12700">
                <a:solidFill>
                  <a:schemeClr val="tx2">
                    <a:satMod val="155000"/>
                  </a:schemeClr>
                </a:solidFill>
                <a:prstDash val="solid"/>
              </a:ln>
              <a:solidFill>
                <a:schemeClr val="accent3">
                  <a:lumMod val="50000"/>
                </a:schemeClr>
              </a:solidFill>
              <a:latin typeface="Agency FB" pitchFamily="34" charset="0"/>
            </a:endParaRPr>
          </a:p>
        </p:txBody>
      </p:sp>
      <p:sp>
        <p:nvSpPr>
          <p:cNvPr id="7" name="6 - TextBox"/>
          <p:cNvSpPr txBox="1"/>
          <p:nvPr/>
        </p:nvSpPr>
        <p:spPr>
          <a:xfrm>
            <a:off x="4531360" y="4462095"/>
            <a:ext cx="4765040" cy="681405"/>
          </a:xfrm>
          <a:prstGeom prst="rect">
            <a:avLst/>
          </a:prstGeom>
          <a:noFill/>
        </p:spPr>
        <p:txBody>
          <a:bodyPr wrap="square" rtlCol="0">
            <a:spAutoFit/>
          </a:bodyPr>
          <a:lstStyle/>
          <a:p>
            <a:pPr algn="ctr">
              <a:lnSpc>
                <a:spcPct val="150000"/>
              </a:lnSpc>
            </a:pPr>
            <a:r>
              <a:rPr lang="en-US" sz="1500" b="1" dirty="0" smtClean="0">
                <a:solidFill>
                  <a:schemeClr val="bg1">
                    <a:lumMod val="75000"/>
                    <a:lumOff val="25000"/>
                  </a:schemeClr>
                </a:solidFill>
              </a:rPr>
              <a:t>“</a:t>
            </a:r>
            <a:r>
              <a:rPr lang="en-US" sz="1500" b="1" dirty="0" err="1" smtClean="0">
                <a:solidFill>
                  <a:schemeClr val="bg1">
                    <a:lumMod val="75000"/>
                    <a:lumOff val="25000"/>
                  </a:schemeClr>
                </a:solidFill>
              </a:rPr>
              <a:t>Navagio</a:t>
            </a:r>
            <a:r>
              <a:rPr lang="en-US" sz="1500" b="1" dirty="0" smtClean="0">
                <a:solidFill>
                  <a:schemeClr val="bg1">
                    <a:lumMod val="75000"/>
                    <a:lumOff val="25000"/>
                  </a:schemeClr>
                </a:solidFill>
              </a:rPr>
              <a:t>” beach in </a:t>
            </a:r>
            <a:r>
              <a:rPr lang="en-US" sz="1500" b="1" dirty="0" err="1" smtClean="0">
                <a:solidFill>
                  <a:schemeClr val="bg1">
                    <a:lumMod val="75000"/>
                    <a:lumOff val="25000"/>
                  </a:schemeClr>
                </a:solidFill>
              </a:rPr>
              <a:t>Zakynthos</a:t>
            </a:r>
            <a:r>
              <a:rPr lang="en-US" sz="1500" b="1" dirty="0" smtClean="0">
                <a:solidFill>
                  <a:schemeClr val="bg1">
                    <a:lumMod val="75000"/>
                    <a:lumOff val="25000"/>
                  </a:schemeClr>
                </a:solidFill>
              </a:rPr>
              <a:t>, Greece</a:t>
            </a:r>
          </a:p>
          <a:p>
            <a:pPr algn="ctr">
              <a:lnSpc>
                <a:spcPct val="150000"/>
              </a:lnSpc>
            </a:pPr>
            <a:r>
              <a:rPr lang="en-US" sz="1200" b="1" dirty="0" smtClean="0">
                <a:solidFill>
                  <a:schemeClr val="bg1">
                    <a:lumMod val="75000"/>
                    <a:lumOff val="25000"/>
                  </a:schemeClr>
                </a:solidFill>
              </a:rPr>
              <a:t>Shipwreck of contraband “</a:t>
            </a:r>
            <a:r>
              <a:rPr lang="en-US" sz="1200" b="1" dirty="0" err="1" smtClean="0">
                <a:solidFill>
                  <a:schemeClr val="bg1">
                    <a:lumMod val="75000"/>
                    <a:lumOff val="25000"/>
                  </a:schemeClr>
                </a:solidFill>
              </a:rPr>
              <a:t>Panagiotis</a:t>
            </a:r>
            <a:r>
              <a:rPr lang="en-US" sz="1200" b="1" dirty="0" smtClean="0">
                <a:solidFill>
                  <a:schemeClr val="bg1">
                    <a:lumMod val="75000"/>
                    <a:lumOff val="25000"/>
                  </a:schemeClr>
                </a:solidFill>
              </a:rPr>
              <a:t>”, 1 Oct. 1980</a:t>
            </a:r>
            <a:endParaRPr lang="el-GR" sz="1200" b="1" dirty="0">
              <a:solidFill>
                <a:schemeClr val="bg1">
                  <a:lumMod val="75000"/>
                  <a:lumOff val="25000"/>
                </a:schemeClr>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7395" y="603273"/>
            <a:ext cx="4587000" cy="1148700"/>
          </a:xfrm>
        </p:spPr>
        <p:txBody>
          <a:bodyPr>
            <a:normAutofit fontScale="90000"/>
          </a:bodyPr>
          <a:lstStyle/>
          <a:p>
            <a:pPr lvl="0" algn="ctr">
              <a:spcAft>
                <a:spcPts val="1200"/>
              </a:spcAft>
            </a:pPr>
            <a:r>
              <a:rPr lang="en-US" b="1" i="1" dirty="0" smtClean="0"/>
              <a:t>Aristotle Onassis </a:t>
            </a:r>
            <a:br>
              <a:rPr lang="en-US" b="1" i="1" dirty="0" smtClean="0"/>
            </a:br>
            <a:r>
              <a:rPr lang="en-US" sz="1800" b="1" i="1" dirty="0" smtClean="0"/>
              <a:t>(</a:t>
            </a:r>
            <a:r>
              <a:rPr lang="en-US" sz="1800" b="1" i="1" dirty="0" err="1" smtClean="0"/>
              <a:t>Aris</a:t>
            </a:r>
            <a:r>
              <a:rPr lang="en-US" sz="1800" b="1" i="1" dirty="0" smtClean="0"/>
              <a:t> or </a:t>
            </a:r>
            <a:r>
              <a:rPr lang="en-US" sz="1800" b="1" i="1" dirty="0" err="1" smtClean="0"/>
              <a:t>Aristos</a:t>
            </a:r>
            <a:r>
              <a:rPr lang="en-US" sz="1800" b="1" i="1" dirty="0" smtClean="0"/>
              <a:t>)</a:t>
            </a:r>
            <a:br>
              <a:rPr lang="en-US" sz="1800" b="1" i="1" dirty="0" smtClean="0"/>
            </a:br>
            <a:r>
              <a:rPr lang="en-US" sz="1800" b="1" i="1" dirty="0" smtClean="0"/>
              <a:t/>
            </a:r>
            <a:br>
              <a:rPr lang="en-US" sz="1800" b="1" i="1" dirty="0" smtClean="0"/>
            </a:br>
            <a:r>
              <a:rPr lang="en-US" sz="2400" b="1" i="1" dirty="0" smtClean="0"/>
              <a:t>1906-1975</a:t>
            </a:r>
            <a:endParaRPr lang="el-GR" dirty="0"/>
          </a:p>
        </p:txBody>
      </p:sp>
      <p:pic>
        <p:nvPicPr>
          <p:cNvPr id="3" name="Picture 2" descr="Aristotle Onassis 1967cr.jpg"/>
          <p:cNvPicPr>
            <a:picLocks noChangeAspect="1" noChangeArrowheads="1"/>
          </p:cNvPicPr>
          <p:nvPr/>
        </p:nvPicPr>
        <p:blipFill>
          <a:blip r:embed="rId2"/>
          <a:srcRect/>
          <a:stretch>
            <a:fillRect/>
          </a:stretch>
        </p:blipFill>
        <p:spPr bwMode="auto">
          <a:xfrm>
            <a:off x="2364816" y="1909930"/>
            <a:ext cx="2309034" cy="3075214"/>
          </a:xfrm>
          <a:prstGeom prst="rect">
            <a:avLst/>
          </a:prstGeom>
          <a:noFill/>
        </p:spPr>
      </p:pic>
      <p:pic>
        <p:nvPicPr>
          <p:cNvPr id="19458" name="Picture 2" descr="Aristo Onassis Archives — Greek City Times"/>
          <p:cNvPicPr>
            <a:picLocks noChangeAspect="1" noChangeArrowheads="1"/>
          </p:cNvPicPr>
          <p:nvPr/>
        </p:nvPicPr>
        <p:blipFill>
          <a:blip r:embed="rId3"/>
          <a:srcRect/>
          <a:stretch>
            <a:fillRect/>
          </a:stretch>
        </p:blipFill>
        <p:spPr bwMode="auto">
          <a:xfrm>
            <a:off x="5892800" y="0"/>
            <a:ext cx="2641600" cy="1981200"/>
          </a:xfrm>
          <a:prstGeom prst="rect">
            <a:avLst/>
          </a:prstGeom>
          <a:noFill/>
        </p:spPr>
      </p:pic>
      <p:pic>
        <p:nvPicPr>
          <p:cNvPr id="19460" name="Picture 4" descr="Christina O: Rebirth Of A Legend - Yachts International"/>
          <p:cNvPicPr>
            <a:picLocks noChangeAspect="1" noChangeArrowheads="1"/>
          </p:cNvPicPr>
          <p:nvPr/>
        </p:nvPicPr>
        <p:blipFill>
          <a:blip r:embed="rId4"/>
          <a:srcRect/>
          <a:stretch>
            <a:fillRect/>
          </a:stretch>
        </p:blipFill>
        <p:spPr bwMode="auto">
          <a:xfrm>
            <a:off x="261603" y="592137"/>
            <a:ext cx="1729757" cy="2555576"/>
          </a:xfrm>
          <a:prstGeom prst="rect">
            <a:avLst/>
          </a:prstGeom>
          <a:noFill/>
        </p:spPr>
      </p:pic>
      <p:pic>
        <p:nvPicPr>
          <p:cNvPr id="19461" name="Picture 5"/>
          <p:cNvPicPr>
            <a:picLocks noChangeAspect="1" noChangeArrowheads="1"/>
          </p:cNvPicPr>
          <p:nvPr/>
        </p:nvPicPr>
        <p:blipFill>
          <a:blip r:embed="rId5"/>
          <a:srcRect/>
          <a:stretch>
            <a:fillRect/>
          </a:stretch>
        </p:blipFill>
        <p:spPr bwMode="auto">
          <a:xfrm>
            <a:off x="5100320" y="2317525"/>
            <a:ext cx="2406650" cy="1927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250319" y="121920"/>
            <a:ext cx="5286881" cy="930553"/>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800" b="1" i="1" dirty="0" smtClean="0"/>
              <a:t>Early Life </a:t>
            </a:r>
            <a:endParaRPr sz="2800" b="1" i="1" dirty="0"/>
          </a:p>
        </p:txBody>
      </p:sp>
      <p:sp>
        <p:nvSpPr>
          <p:cNvPr id="141" name="Google Shape;141;p14"/>
          <p:cNvSpPr txBox="1">
            <a:spLocks noGrp="1"/>
          </p:cNvSpPr>
          <p:nvPr>
            <p:ph type="body" idx="1"/>
          </p:nvPr>
        </p:nvSpPr>
        <p:spPr>
          <a:xfrm>
            <a:off x="182880" y="683980"/>
            <a:ext cx="7853680" cy="4995460"/>
          </a:xfrm>
          <a:prstGeom prst="rect">
            <a:avLst/>
          </a:prstGeom>
        </p:spPr>
        <p:txBody>
          <a:bodyPr spcFirstLastPara="1" wrap="square" lIns="91425" tIns="91425" rIns="91425" bIns="91425" anchor="t" anchorCtr="0">
            <a:normAutofit lnSpcReduction="10000"/>
          </a:bodyPr>
          <a:lstStyle/>
          <a:p>
            <a:pPr marL="0" indent="0">
              <a:spcAft>
                <a:spcPts val="1200"/>
              </a:spcAft>
              <a:buFont typeface="Wingdings" pitchFamily="2" charset="2"/>
              <a:buChar char="Ø"/>
            </a:pPr>
            <a:r>
              <a:rPr lang="en-US" sz="1800" dirty="0" smtClean="0"/>
              <a:t>Born in Smyrna  in 20 January 1906 (2</a:t>
            </a:r>
            <a:r>
              <a:rPr lang="en-US" sz="1800" baseline="30000" dirty="0" smtClean="0"/>
              <a:t>nd</a:t>
            </a:r>
            <a:r>
              <a:rPr lang="en-US" sz="1800" dirty="0" smtClean="0"/>
              <a:t> child of the family)</a:t>
            </a:r>
            <a:endParaRPr lang="el-GR" sz="1800" dirty="0" smtClean="0"/>
          </a:p>
          <a:p>
            <a:pPr marL="0" indent="0">
              <a:spcAft>
                <a:spcPts val="1200"/>
              </a:spcAft>
              <a:buFont typeface="Wingdings" pitchFamily="2" charset="2"/>
              <a:buChar char="Ø"/>
            </a:pPr>
            <a:r>
              <a:rPr lang="en-US" sz="1800" dirty="0" smtClean="0"/>
              <a:t>Mother (Penelope </a:t>
            </a:r>
            <a:r>
              <a:rPr lang="en-US" sz="1800" dirty="0" err="1" smtClean="0"/>
              <a:t>Dologlou</a:t>
            </a:r>
            <a:r>
              <a:rPr lang="en-US" sz="1800" dirty="0" smtClean="0"/>
              <a:t>) married at 17y.old and died at 33y. old</a:t>
            </a:r>
          </a:p>
          <a:p>
            <a:pPr marL="0" indent="0">
              <a:buFont typeface="Wingdings" pitchFamily="2" charset="2"/>
              <a:buChar char="Ø"/>
            </a:pPr>
            <a:r>
              <a:rPr lang="en-US" sz="1800" dirty="0" smtClean="0"/>
              <a:t>Father</a:t>
            </a:r>
            <a:r>
              <a:rPr lang="el-GR" sz="1800" dirty="0" smtClean="0"/>
              <a:t> (</a:t>
            </a:r>
            <a:r>
              <a:rPr lang="en-US" sz="1800" dirty="0" smtClean="0"/>
              <a:t>Socrates Onassis</a:t>
            </a:r>
            <a:r>
              <a:rPr lang="el-GR" sz="1800" dirty="0" smtClean="0"/>
              <a:t>)</a:t>
            </a:r>
            <a:r>
              <a:rPr lang="en-US" sz="1800" dirty="0" smtClean="0"/>
              <a:t> richest tobacconist in Smyrna </a:t>
            </a:r>
            <a:r>
              <a:rPr lang="el-GR" sz="1800" dirty="0" smtClean="0"/>
              <a:t> </a:t>
            </a:r>
            <a:endParaRPr lang="en-US" sz="1800" dirty="0" smtClean="0"/>
          </a:p>
          <a:p>
            <a:pPr marL="0" indent="0">
              <a:spcAft>
                <a:spcPts val="1200"/>
              </a:spcAft>
              <a:buNone/>
            </a:pPr>
            <a:r>
              <a:rPr lang="en-US" sz="1800" dirty="0" smtClean="0"/>
              <a:t>(remarried after  6 months from the death of his 1</a:t>
            </a:r>
            <a:r>
              <a:rPr lang="en-US" sz="1800" baseline="30000" dirty="0" smtClean="0"/>
              <a:t>st</a:t>
            </a:r>
            <a:r>
              <a:rPr lang="en-US" sz="1800" dirty="0" smtClean="0"/>
              <a:t> wife – total 4 children)</a:t>
            </a:r>
          </a:p>
          <a:p>
            <a:pPr marL="0" indent="0">
              <a:spcAft>
                <a:spcPts val="1200"/>
              </a:spcAft>
              <a:buNone/>
            </a:pPr>
            <a:r>
              <a:rPr lang="en-US" sz="1900" b="1" u="sng" dirty="0" smtClean="0"/>
              <a:t>1922</a:t>
            </a:r>
            <a:r>
              <a:rPr lang="en-US" sz="1800" dirty="0" smtClean="0"/>
              <a:t>-the catastrophe of Smyrna, his father got in prison and  the tobacco firm was captured by Turks</a:t>
            </a:r>
          </a:p>
          <a:p>
            <a:pPr marL="0" indent="0">
              <a:spcAft>
                <a:spcPts val="1200"/>
              </a:spcAft>
              <a:buNone/>
            </a:pPr>
            <a:endParaRPr lang="en-US" sz="1800" dirty="0" smtClean="0"/>
          </a:p>
          <a:p>
            <a:pPr marL="0" indent="0">
              <a:spcAft>
                <a:spcPts val="1200"/>
              </a:spcAft>
              <a:buNone/>
            </a:pPr>
            <a:endParaRPr lang="en-US" sz="1800" dirty="0" smtClean="0"/>
          </a:p>
          <a:p>
            <a:pPr marL="0" indent="0">
              <a:spcAft>
                <a:spcPts val="1200"/>
              </a:spcAft>
              <a:buFont typeface="Wingdings" pitchFamily="2" charset="2"/>
              <a:buChar char="Ø"/>
            </a:pPr>
            <a:r>
              <a:rPr lang="en-US" sz="1800" dirty="0" smtClean="0"/>
              <a:t>At 16 y. old, arrived in Greece - </a:t>
            </a:r>
            <a:r>
              <a:rPr lang="en-US" sz="1800" dirty="0" smtClean="0"/>
              <a:t>return</a:t>
            </a:r>
            <a:r>
              <a:rPr lang="en-US" dirty="0" smtClean="0"/>
              <a:t>s</a:t>
            </a:r>
            <a:r>
              <a:rPr lang="en-US" sz="1800" dirty="0" smtClean="0"/>
              <a:t> </a:t>
            </a:r>
            <a:r>
              <a:rPr lang="en-US" sz="1800" dirty="0" smtClean="0"/>
              <a:t>to Istanbul </a:t>
            </a:r>
            <a:endParaRPr lang="en-US" dirty="0" smtClean="0"/>
          </a:p>
          <a:p>
            <a:pPr marL="0" indent="0">
              <a:spcAft>
                <a:spcPts val="1200"/>
              </a:spcAft>
              <a:buNone/>
            </a:pPr>
            <a:r>
              <a:rPr lang="en-US" sz="1900" b="1" u="sng" dirty="0" smtClean="0"/>
              <a:t>1923</a:t>
            </a:r>
            <a:r>
              <a:rPr lang="en-US" sz="1800" dirty="0" smtClean="0"/>
              <a:t>  travels to Argentina with 250 dollars </a:t>
            </a:r>
          </a:p>
          <a:p>
            <a:pPr marL="457200" lvl="1" indent="0">
              <a:spcAft>
                <a:spcPts val="1200"/>
              </a:spcAft>
              <a:buFont typeface="Wingdings" pitchFamily="2" charset="2"/>
              <a:buChar char="Ø"/>
            </a:pPr>
            <a:r>
              <a:rPr lang="en-US" sz="1600" dirty="0" smtClean="0"/>
              <a:t>Worked in different domains</a:t>
            </a:r>
          </a:p>
          <a:p>
            <a:pPr marL="457200" lvl="1" indent="0">
              <a:spcAft>
                <a:spcPts val="1200"/>
              </a:spcAft>
              <a:buFont typeface="Wingdings" pitchFamily="2" charset="2"/>
              <a:buChar char="Ø"/>
            </a:pPr>
            <a:r>
              <a:rPr lang="en-US" sz="1600" dirty="0" smtClean="0"/>
              <a:t>Create a new brand of cigarettes </a:t>
            </a:r>
          </a:p>
          <a:p>
            <a:pPr marL="457200" lvl="1" indent="0">
              <a:spcAft>
                <a:spcPts val="1200"/>
              </a:spcAft>
              <a:buFont typeface="Wingdings" pitchFamily="2" charset="2"/>
              <a:buChar char="Ø"/>
            </a:pPr>
            <a:r>
              <a:rPr lang="en-US" sz="1600" dirty="0" smtClean="0"/>
              <a:t>At age of 25y. old, earn his first million </a:t>
            </a:r>
          </a:p>
          <a:p>
            <a:pPr marL="0" indent="0">
              <a:spcAft>
                <a:spcPts val="1200"/>
              </a:spcAft>
              <a:buFont typeface="Wingdings" pitchFamily="2" charset="2"/>
              <a:buChar char="Ø"/>
            </a:pPr>
            <a:endParaRPr lang="en-US" sz="1800" dirty="0" smtClean="0"/>
          </a:p>
          <a:p>
            <a:pPr marL="0" indent="0">
              <a:spcAft>
                <a:spcPts val="1200"/>
              </a:spcAft>
            </a:pPr>
            <a:endParaRPr sz="1800" dirty="0"/>
          </a:p>
        </p:txBody>
      </p:sp>
      <p:pic>
        <p:nvPicPr>
          <p:cNvPr id="2050" name="Picture 2" descr="https://upload.wikimedia.org/wikipedia/commons/thumb/b/b8/Onassis-1932.jpg/170px-Onassis-1932.jpg"/>
          <p:cNvPicPr>
            <a:picLocks noChangeAspect="1" noChangeArrowheads="1"/>
          </p:cNvPicPr>
          <p:nvPr/>
        </p:nvPicPr>
        <p:blipFill>
          <a:blip r:embed="rId3"/>
          <a:srcRect/>
          <a:stretch>
            <a:fillRect/>
          </a:stretch>
        </p:blipFill>
        <p:spPr bwMode="auto">
          <a:xfrm>
            <a:off x="7577417" y="193040"/>
            <a:ext cx="1190721" cy="1849120"/>
          </a:xfrm>
          <a:prstGeom prst="rect">
            <a:avLst/>
          </a:prstGeom>
          <a:noFill/>
        </p:spPr>
      </p:pic>
      <p:pic>
        <p:nvPicPr>
          <p:cNvPr id="2054" name="Picture 6" descr="14/09: Η καταστροφή της Σμύρνης σε 40 σπάνιες φωτογραφίες - Messinia Live"/>
          <p:cNvPicPr>
            <a:picLocks noChangeAspect="1" noChangeArrowheads="1"/>
          </p:cNvPicPr>
          <p:nvPr/>
        </p:nvPicPr>
        <p:blipFill>
          <a:blip r:embed="rId4"/>
          <a:srcRect/>
          <a:stretch>
            <a:fillRect/>
          </a:stretch>
        </p:blipFill>
        <p:spPr bwMode="auto">
          <a:xfrm>
            <a:off x="3773342" y="2428240"/>
            <a:ext cx="1347297" cy="924560"/>
          </a:xfrm>
          <a:prstGeom prst="rect">
            <a:avLst/>
          </a:prstGeom>
          <a:noFill/>
        </p:spPr>
      </p:pic>
      <p:pic>
        <p:nvPicPr>
          <p:cNvPr id="18433" name="Picture 1"/>
          <p:cNvPicPr>
            <a:picLocks noChangeAspect="1" noChangeArrowheads="1"/>
          </p:cNvPicPr>
          <p:nvPr/>
        </p:nvPicPr>
        <p:blipFill>
          <a:blip r:embed="rId5"/>
          <a:srcRect/>
          <a:stretch>
            <a:fillRect/>
          </a:stretch>
        </p:blipFill>
        <p:spPr bwMode="auto">
          <a:xfrm>
            <a:off x="5125413" y="3728720"/>
            <a:ext cx="2465812" cy="1280160"/>
          </a:xfrm>
          <a:prstGeom prst="rect">
            <a:avLst/>
          </a:prstGeom>
          <a:noFill/>
          <a:ln w="9525">
            <a:noFill/>
            <a:miter lim="800000"/>
            <a:headEnd/>
            <a:tailEnd/>
          </a:ln>
          <a:effectLst/>
        </p:spPr>
      </p:pic>
      <p:pic>
        <p:nvPicPr>
          <p:cNvPr id="2052" name="Picture 4" descr="File:Ionia within Greece (1919).svg"/>
          <p:cNvPicPr>
            <a:picLocks noChangeAspect="1" noChangeArrowheads="1"/>
          </p:cNvPicPr>
          <p:nvPr/>
        </p:nvPicPr>
        <p:blipFill>
          <a:blip r:embed="rId6">
            <a:lum bright="-42000"/>
          </a:blip>
          <a:srcRect/>
          <a:stretch>
            <a:fillRect/>
          </a:stretch>
        </p:blipFill>
        <p:spPr bwMode="auto">
          <a:xfrm>
            <a:off x="7619999" y="2346656"/>
            <a:ext cx="1093059" cy="92241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0" y="696242"/>
            <a:ext cx="9144000" cy="2341598"/>
          </a:xfrm>
        </p:spPr>
        <p:txBody>
          <a:bodyPr>
            <a:normAutofit/>
          </a:bodyPr>
          <a:lstStyle/>
          <a:p>
            <a:pPr>
              <a:buNone/>
            </a:pPr>
            <a:r>
              <a:rPr lang="en-US" sz="1800" b="1" u="sng" dirty="0" smtClean="0"/>
              <a:t>1931 </a:t>
            </a:r>
            <a:r>
              <a:rPr lang="en-US" sz="1800" dirty="0" smtClean="0"/>
              <a:t>– Deputy Consul of Greece in Buenos Aires </a:t>
            </a:r>
          </a:p>
          <a:p>
            <a:pPr>
              <a:buNone/>
            </a:pPr>
            <a:r>
              <a:rPr lang="en-US" sz="1800" dirty="0" smtClean="0"/>
              <a:t>		starts with shipping, realizing the opportunity of oil commerce and  turning </a:t>
            </a:r>
            <a:r>
              <a:rPr lang="el-GR" sz="1800" dirty="0" smtClean="0"/>
              <a:t> </a:t>
            </a:r>
            <a:r>
              <a:rPr lang="en-US" sz="1800" dirty="0" smtClean="0"/>
              <a:t>to tankers</a:t>
            </a:r>
          </a:p>
          <a:p>
            <a:pPr>
              <a:buNone/>
            </a:pPr>
            <a:r>
              <a:rPr lang="en-US" sz="1800" b="1" u="sng" dirty="0" smtClean="0"/>
              <a:t>1932</a:t>
            </a:r>
            <a:r>
              <a:rPr lang="en-US" sz="1800" dirty="0" smtClean="0"/>
              <a:t> – bought from the Canadian Steamship Company six cargo remnants of the Great War</a:t>
            </a:r>
          </a:p>
          <a:p>
            <a:pPr>
              <a:buNone/>
            </a:pPr>
            <a:r>
              <a:rPr lang="en-US" sz="1800" dirty="0" smtClean="0"/>
              <a:t>		  His first ships named after his parents </a:t>
            </a:r>
          </a:p>
          <a:p>
            <a:pPr>
              <a:buNone/>
            </a:pPr>
            <a:r>
              <a:rPr lang="en-US" sz="1800" dirty="0" smtClean="0"/>
              <a:t>New opportunity- industrial revolution and role of whale’s oil</a:t>
            </a:r>
            <a:endParaRPr lang="el-GR" sz="1800" dirty="0" smtClean="0"/>
          </a:p>
          <a:p>
            <a:pPr>
              <a:buNone/>
            </a:pPr>
            <a:r>
              <a:rPr lang="en-US" sz="1800" b="1" dirty="0" smtClean="0"/>
              <a:t>19 whale hunters</a:t>
            </a:r>
            <a:r>
              <a:rPr lang="el-GR" sz="1800" dirty="0" smtClean="0"/>
              <a:t>- </a:t>
            </a:r>
            <a:r>
              <a:rPr lang="en-US" sz="1800" dirty="0" smtClean="0"/>
              <a:t>company in Panama -not entered into a contract for international whaling</a:t>
            </a:r>
          </a:p>
        </p:txBody>
      </p:sp>
      <p:sp>
        <p:nvSpPr>
          <p:cNvPr id="16" name="15 - Ορθογώνιο"/>
          <p:cNvSpPr/>
          <p:nvPr/>
        </p:nvSpPr>
        <p:spPr>
          <a:xfrm>
            <a:off x="2357120" y="2651761"/>
            <a:ext cx="6786880" cy="2308324"/>
          </a:xfrm>
          <a:prstGeom prst="rect">
            <a:avLst/>
          </a:prstGeom>
        </p:spPr>
        <p:txBody>
          <a:bodyPr wrap="square">
            <a:spAutoFit/>
          </a:bodyPr>
          <a:lstStyle/>
          <a:p>
            <a:r>
              <a:rPr lang="en-US" sz="1800" b="1" u="sng" kern="1200" dirty="0" smtClean="0">
                <a:solidFill>
                  <a:schemeClr val="tx1"/>
                </a:solidFill>
                <a:latin typeface="+mn-lt"/>
                <a:ea typeface="+mn-ea"/>
                <a:cs typeface="+mn-cs"/>
              </a:rPr>
              <a:t>1938</a:t>
            </a:r>
            <a:r>
              <a:rPr lang="en-US" sz="1800" kern="1200" dirty="0" smtClean="0">
                <a:solidFill>
                  <a:schemeClr val="tx1"/>
                </a:solidFill>
                <a:latin typeface="+mn-lt"/>
                <a:ea typeface="+mn-ea"/>
                <a:cs typeface="+mn-cs"/>
              </a:rPr>
              <a:t> - first oil tanker built and 2 more added  by II World War</a:t>
            </a:r>
          </a:p>
          <a:p>
            <a:r>
              <a:rPr lang="en-US" sz="1800" kern="1200" dirty="0" smtClean="0">
                <a:solidFill>
                  <a:schemeClr val="tx1"/>
                </a:solidFill>
                <a:latin typeface="+mn-lt"/>
                <a:ea typeface="+mn-ea"/>
                <a:cs typeface="+mn-cs"/>
              </a:rPr>
              <a:t>            after the war bought 23 Liberty ships from United States 		</a:t>
            </a:r>
          </a:p>
          <a:p>
            <a:r>
              <a:rPr lang="el-GR" sz="1800" kern="1200" dirty="0" smtClean="0">
                <a:solidFill>
                  <a:schemeClr val="tx1"/>
                </a:solidFill>
                <a:latin typeface="+mn-lt"/>
                <a:ea typeface="+mn-ea"/>
                <a:cs typeface="+mn-cs"/>
              </a:rPr>
              <a:t>           </a:t>
            </a:r>
            <a:endParaRPr lang="en-US" sz="1800" kern="1200" dirty="0" smtClean="0">
              <a:solidFill>
                <a:schemeClr val="tx1"/>
              </a:solidFill>
              <a:latin typeface="+mn-lt"/>
              <a:ea typeface="+mn-ea"/>
              <a:cs typeface="+mn-cs"/>
            </a:endParaRPr>
          </a:p>
          <a:p>
            <a:r>
              <a:rPr lang="el-GR" sz="1800" kern="1200" dirty="0" smtClean="0">
                <a:solidFill>
                  <a:schemeClr val="tx1"/>
                </a:solidFill>
                <a:latin typeface="+mn-lt"/>
                <a:ea typeface="+mn-ea"/>
                <a:cs typeface="+mn-cs"/>
              </a:rPr>
              <a:t>   </a:t>
            </a:r>
            <a:endParaRPr lang="en-US" sz="1800" kern="1200" dirty="0" smtClean="0">
              <a:solidFill>
                <a:schemeClr val="tx1"/>
              </a:solidFill>
              <a:latin typeface="+mn-lt"/>
              <a:ea typeface="+mn-ea"/>
              <a:cs typeface="+mn-cs"/>
            </a:endParaRPr>
          </a:p>
          <a:p>
            <a:endParaRPr lang="en-US" sz="1800" kern="1200" dirty="0" smtClean="0">
              <a:solidFill>
                <a:schemeClr val="tx1"/>
              </a:solidFill>
              <a:latin typeface="+mn-lt"/>
              <a:ea typeface="+mn-ea"/>
              <a:cs typeface="+mn-cs"/>
            </a:endParaRPr>
          </a:p>
          <a:p>
            <a:endParaRPr lang="el-GR" sz="1800" kern="1200" dirty="0" smtClean="0">
              <a:solidFill>
                <a:schemeClr val="tx1"/>
              </a:solidFill>
              <a:latin typeface="+mn-lt"/>
              <a:ea typeface="+mn-ea"/>
              <a:cs typeface="+mn-cs"/>
            </a:endParaRPr>
          </a:p>
          <a:p>
            <a:r>
              <a:rPr lang="en-US" sz="1800" kern="1200" dirty="0" smtClean="0">
                <a:solidFill>
                  <a:schemeClr val="tx1"/>
                </a:solidFill>
                <a:latin typeface="+mn-lt"/>
                <a:ea typeface="+mn-ea"/>
                <a:cs typeface="+mn-cs"/>
              </a:rPr>
              <a:t>First tanker (15.000 tons) –called</a:t>
            </a:r>
            <a:r>
              <a:rPr lang="el-GR" sz="1800" kern="1200" dirty="0" smtClean="0">
                <a:solidFill>
                  <a:schemeClr val="tx1"/>
                </a:solidFill>
                <a:latin typeface="+mn-lt"/>
                <a:ea typeface="+mn-ea"/>
                <a:cs typeface="+mn-cs"/>
              </a:rPr>
              <a:t> «ΑΡΙΣΤΟΝ»</a:t>
            </a:r>
            <a:r>
              <a:rPr lang="en-US" sz="1800" kern="1200" dirty="0" smtClean="0">
                <a:solidFill>
                  <a:schemeClr val="tx1"/>
                </a:solidFill>
                <a:latin typeface="+mn-lt"/>
                <a:ea typeface="+mn-ea"/>
                <a:cs typeface="+mn-cs"/>
              </a:rPr>
              <a:t> by </a:t>
            </a:r>
            <a:r>
              <a:rPr lang="en-US" sz="1800" kern="1200" dirty="0" err="1" smtClean="0">
                <a:solidFill>
                  <a:schemeClr val="tx1"/>
                </a:solidFill>
                <a:latin typeface="+mn-lt"/>
                <a:ea typeface="+mn-ea"/>
                <a:cs typeface="+mn-cs"/>
              </a:rPr>
              <a:t>Götaverken</a:t>
            </a:r>
            <a:r>
              <a:rPr lang="en-US" sz="1800" kern="1200" dirty="0" smtClean="0">
                <a:solidFill>
                  <a:schemeClr val="tx1"/>
                </a:solidFill>
                <a:latin typeface="+mn-lt"/>
                <a:ea typeface="+mn-ea"/>
                <a:cs typeface="+mn-cs"/>
              </a:rPr>
              <a:t>, Sweden</a:t>
            </a:r>
          </a:p>
        </p:txBody>
      </p:sp>
      <p:sp>
        <p:nvSpPr>
          <p:cNvPr id="2" name="1 - Τίτλος"/>
          <p:cNvSpPr>
            <a:spLocks noGrp="1"/>
          </p:cNvSpPr>
          <p:nvPr>
            <p:ph type="title"/>
          </p:nvPr>
        </p:nvSpPr>
        <p:spPr>
          <a:xfrm>
            <a:off x="-607620" y="160070"/>
            <a:ext cx="7038900" cy="914100"/>
          </a:xfrm>
        </p:spPr>
        <p:txBody>
          <a:bodyPr>
            <a:normAutofit/>
          </a:bodyPr>
          <a:lstStyle/>
          <a:p>
            <a:pPr algn="ctr"/>
            <a:r>
              <a:rPr lang="en-US" sz="2800" b="1" i="1" dirty="0" smtClean="0"/>
              <a:t>Infallible instinct</a:t>
            </a:r>
            <a:endParaRPr lang="el-GR" sz="2800" b="1" i="1" dirty="0"/>
          </a:p>
        </p:txBody>
      </p:sp>
      <p:sp>
        <p:nvSpPr>
          <p:cNvPr id="9218" name="AutoShape 2" descr="Aristotle Onassis 1938 Aristotle... - Olympic Mariti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220" name="AutoShape 4" descr="Aristotle Onassis 1938 Aristotle... - Olympic Mariti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222" name="AutoShape 6" descr="Aristotle Onassis 1938 Aristotle... - Olympic Mariti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224" name="AutoShape 8" descr="Greek Shipping Miracle - The Swedish-flag ARISTON owned by Aristotle Onassis,  built in 1938 by Götaverken, Sweden, was the first motor tanker built for  Greek interests. See more pictures from the secti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226" name="AutoShape 10" descr="Greek Shipping Miracle - The Swedish-flag ARISTON owned by Aristotle Onassis,  built in 1938 by Götaverken, Sweden, was the first motor tanker built for  Greek interests. See more pictures from the secti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228" name="AutoShape 12" descr="Greek Shipping Miracle - The Swedish-flag ARISTON owned by Aristotle Onassis,  built in 1938 by Götaverken, Sweden, was the first motor tanker built for  Greek interests. See more pictures from the secti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230" name="AutoShape 14" descr="Greek Shipping Miracle - The Swedish-flag ARISTON owned by Aristotle Onassis,  built in 1938 by Götaverken, Sweden, was the first motor tanker built for  Greek interests. See more pictures from the section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232" name="Picture 16" descr="Δεν υπάρχει διαθέσιμη περιγραφή για τη φωτογραφία."/>
          <p:cNvPicPr>
            <a:picLocks noChangeAspect="1" noChangeArrowheads="1"/>
          </p:cNvPicPr>
          <p:nvPr/>
        </p:nvPicPr>
        <p:blipFill>
          <a:blip r:embed="rId2"/>
          <a:srcRect/>
          <a:stretch>
            <a:fillRect/>
          </a:stretch>
        </p:blipFill>
        <p:spPr bwMode="auto">
          <a:xfrm>
            <a:off x="6126480" y="3558524"/>
            <a:ext cx="1584960" cy="962676"/>
          </a:xfrm>
          <a:prstGeom prst="rect">
            <a:avLst/>
          </a:prstGeom>
          <a:noFill/>
        </p:spPr>
      </p:pic>
      <p:pic>
        <p:nvPicPr>
          <p:cNvPr id="16386" name="Picture 2" descr="αριστοτέλης-ωνάσης"/>
          <p:cNvPicPr>
            <a:picLocks noChangeAspect="1" noChangeArrowheads="1"/>
          </p:cNvPicPr>
          <p:nvPr/>
        </p:nvPicPr>
        <p:blipFill>
          <a:blip r:embed="rId3"/>
          <a:srcRect/>
          <a:stretch>
            <a:fillRect/>
          </a:stretch>
        </p:blipFill>
        <p:spPr bwMode="auto">
          <a:xfrm>
            <a:off x="8158480" y="0"/>
            <a:ext cx="985520" cy="997018"/>
          </a:xfrm>
          <a:prstGeom prst="rect">
            <a:avLst/>
          </a:prstGeom>
          <a:noFill/>
        </p:spPr>
      </p:pic>
      <p:pic>
        <p:nvPicPr>
          <p:cNvPr id="4" name="Picture 2" descr="Ο βομβαρδισμός του στόλου του Ωνάση: Πώς κατάφερε να θησαυρίσει μέσα στα συντρίμμια"/>
          <p:cNvPicPr>
            <a:picLocks noChangeAspect="1" noChangeArrowheads="1"/>
          </p:cNvPicPr>
          <p:nvPr/>
        </p:nvPicPr>
        <p:blipFill>
          <a:blip r:embed="rId4"/>
          <a:srcRect/>
          <a:stretch>
            <a:fillRect/>
          </a:stretch>
        </p:blipFill>
        <p:spPr bwMode="auto">
          <a:xfrm>
            <a:off x="304800" y="2398282"/>
            <a:ext cx="1431282" cy="1421878"/>
          </a:xfrm>
          <a:prstGeom prst="rect">
            <a:avLst/>
          </a:prstGeom>
          <a:noFill/>
        </p:spPr>
      </p:pic>
      <p:pic>
        <p:nvPicPr>
          <p:cNvPr id="16388" name="Picture 4" descr="Ο βομβαρδισμός του στόλου του Ωνάση: Πώς κατάφερε να θησαυρίσει μέσα στα συντρίμμια"/>
          <p:cNvPicPr>
            <a:picLocks noChangeAspect="1" noChangeArrowheads="1"/>
          </p:cNvPicPr>
          <p:nvPr/>
        </p:nvPicPr>
        <p:blipFill>
          <a:blip r:embed="rId5"/>
          <a:srcRect/>
          <a:stretch>
            <a:fillRect/>
          </a:stretch>
        </p:blipFill>
        <p:spPr bwMode="auto">
          <a:xfrm>
            <a:off x="233680" y="3985258"/>
            <a:ext cx="1737360" cy="1158241"/>
          </a:xfrm>
          <a:prstGeom prst="rect">
            <a:avLst/>
          </a:prstGeom>
          <a:noFill/>
        </p:spPr>
      </p:pic>
      <p:pic>
        <p:nvPicPr>
          <p:cNvPr id="5" name="Picture 2" descr="https://photos.marinetraffic.com/ais/showphoto.aspx?photoid=887844"/>
          <p:cNvPicPr>
            <a:picLocks noChangeAspect="1" noChangeArrowheads="1"/>
          </p:cNvPicPr>
          <p:nvPr/>
        </p:nvPicPr>
        <p:blipFill>
          <a:blip r:embed="rId6"/>
          <a:srcRect/>
          <a:stretch>
            <a:fillRect/>
          </a:stretch>
        </p:blipFill>
        <p:spPr bwMode="auto">
          <a:xfrm>
            <a:off x="3677920" y="3335642"/>
            <a:ext cx="1493520" cy="99505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04800"/>
            <a:ext cx="5679440" cy="667770"/>
          </a:xfrm>
        </p:spPr>
        <p:txBody>
          <a:bodyPr>
            <a:normAutofit/>
          </a:bodyPr>
          <a:lstStyle/>
          <a:p>
            <a:pPr algn="ctr"/>
            <a:r>
              <a:rPr lang="en-US" sz="2800" b="1" i="1" dirty="0" smtClean="0"/>
              <a:t>Professional Life </a:t>
            </a:r>
            <a:endParaRPr lang="el-GR" sz="2800" b="1" i="1" dirty="0" smtClean="0"/>
          </a:p>
        </p:txBody>
      </p:sp>
      <p:sp>
        <p:nvSpPr>
          <p:cNvPr id="3" name="2 - Θέση κειμένου"/>
          <p:cNvSpPr>
            <a:spLocks noGrp="1"/>
          </p:cNvSpPr>
          <p:nvPr>
            <p:ph type="body" idx="1"/>
          </p:nvPr>
        </p:nvSpPr>
        <p:spPr>
          <a:xfrm>
            <a:off x="0" y="873760"/>
            <a:ext cx="6268720" cy="2773680"/>
          </a:xfrm>
        </p:spPr>
        <p:txBody>
          <a:bodyPr>
            <a:normAutofit/>
          </a:bodyPr>
          <a:lstStyle/>
          <a:p>
            <a:pPr algn="just">
              <a:buNone/>
            </a:pPr>
            <a:r>
              <a:rPr lang="en-US" sz="2000" b="1" u="sng" dirty="0" smtClean="0"/>
              <a:t>1952</a:t>
            </a:r>
            <a:r>
              <a:rPr lang="en-US" sz="2000" dirty="0" smtClean="0"/>
              <a:t>- established the Olympic Maritime </a:t>
            </a:r>
          </a:p>
          <a:p>
            <a:pPr algn="just">
              <a:buNone/>
            </a:pPr>
            <a:r>
              <a:rPr lang="en-US" sz="2000" b="1" u="sng" dirty="0" smtClean="0"/>
              <a:t>1953</a:t>
            </a:r>
            <a:r>
              <a:rPr lang="en-US" sz="2000" dirty="0" smtClean="0"/>
              <a:t> -  super tanker (46.000 tons) in Hamburg given the name  “</a:t>
            </a:r>
            <a:r>
              <a:rPr lang="en-US" sz="2000" dirty="0" err="1" smtClean="0"/>
              <a:t>Athina</a:t>
            </a:r>
            <a:r>
              <a:rPr lang="en-US" sz="2000" dirty="0" smtClean="0"/>
              <a:t>-Tina” (his wife), also manages some theaters, casino of Monte Carlo </a:t>
            </a:r>
          </a:p>
          <a:p>
            <a:pPr algn="just">
              <a:buNone/>
            </a:pPr>
            <a:r>
              <a:rPr lang="en-US" sz="2000" b="1" u="sng" dirty="0" smtClean="0"/>
              <a:t>1954</a:t>
            </a:r>
            <a:r>
              <a:rPr lang="en-US" sz="2000" dirty="0" smtClean="0"/>
              <a:t> – agreement with  Saudi Arabia, the major newspaper  of London named him “The leading figure in world shipping for 20th century” – Whale hunters fleet bombing</a:t>
            </a:r>
            <a:r>
              <a:rPr lang="el-GR" sz="2000" dirty="0" smtClean="0"/>
              <a:t> </a:t>
            </a:r>
            <a:r>
              <a:rPr lang="en-US" sz="2000" dirty="0" smtClean="0"/>
              <a:t>from Peru</a:t>
            </a:r>
            <a:r>
              <a:rPr lang="el-GR" sz="2000" dirty="0" smtClean="0"/>
              <a:t> </a:t>
            </a:r>
            <a:endParaRPr lang="en-US" sz="2000" dirty="0" smtClean="0"/>
          </a:p>
          <a:p>
            <a:pPr algn="just">
              <a:buNone/>
            </a:pPr>
            <a:r>
              <a:rPr lang="en-US" sz="2000" dirty="0" smtClean="0"/>
              <a:t>        </a:t>
            </a:r>
            <a:r>
              <a:rPr lang="el-GR" sz="2000" dirty="0" smtClean="0"/>
              <a:t>(</a:t>
            </a:r>
            <a:r>
              <a:rPr lang="en-US" sz="2000" dirty="0" smtClean="0"/>
              <a:t>he had </a:t>
            </a:r>
            <a:r>
              <a:rPr lang="el-GR" sz="2000" dirty="0" smtClean="0"/>
              <a:t>100% </a:t>
            </a:r>
            <a:r>
              <a:rPr lang="en-US" sz="2000" dirty="0" smtClean="0"/>
              <a:t>insurance)</a:t>
            </a:r>
          </a:p>
        </p:txBody>
      </p:sp>
      <p:pic>
        <p:nvPicPr>
          <p:cNvPr id="27650" name="Picture 2" descr="http://photos1.blogger.com/blogger/6071/1594/320/olymp.jpg"/>
          <p:cNvPicPr>
            <a:picLocks noChangeAspect="1" noChangeArrowheads="1"/>
          </p:cNvPicPr>
          <p:nvPr/>
        </p:nvPicPr>
        <p:blipFill>
          <a:blip r:embed="rId2"/>
          <a:srcRect/>
          <a:stretch>
            <a:fillRect/>
          </a:stretch>
        </p:blipFill>
        <p:spPr bwMode="auto">
          <a:xfrm>
            <a:off x="7180317" y="1503680"/>
            <a:ext cx="1303283" cy="1870182"/>
          </a:xfrm>
          <a:prstGeom prst="rect">
            <a:avLst/>
          </a:prstGeom>
          <a:noFill/>
        </p:spPr>
      </p:pic>
      <p:sp>
        <p:nvSpPr>
          <p:cNvPr id="27654" name="AutoShape 6" descr="TINA ONASSIS - IMO 5361693 - ShipSpotting.com - Ship Photos and Ship Tra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56" name="AutoShape 8" descr="TINA ONASSIS - IMO 5361693 - ShipSpotting.com - Ship Photos and Ship Tra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58" name="AutoShape 10" descr="Olympic Maritime - TINA ONASSIS is a Chemical/Oil tanker built in 1953 by  HDW HAMBURG - HAMBURG, GERMANY. Current status: Decommissioned or lost.  It's gross tonnage is 28798 tons. TINA ONASSIS I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60" name="AutoShape 12" descr="Olympic Maritime - TINA ONASSIS is a Chemical/Oil tanker built in 1953 by  HDW HAMBURG - HAMBURG, GERMANY. Current status: Decommissioned or lost.  It's gross tonnage is 28798 tons. TINA ONASSIS I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62" name="AutoShape 14" descr="TINA ONASSIS - IMO 5361693 - ShipSpotting.com - Ship Photos and Ship Tra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64" name="AutoShape 16" descr="TINA ONASSIS - IMO 5361693 - ShipSpotting.com - Ship Photos and Ship Tra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66" name="AutoShape 18" descr="TINA ONASSIS - IMO 5361693 - ShipSpotting.com - Ship Photos and Ship Trac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68" name="AutoShape 20" descr="Tina Ona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670" name="AutoShape 22" descr="Tina Onass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7672" name="Picture 24" descr="Tina Onassis01 - Piel Illustrationen"/>
          <p:cNvPicPr>
            <a:picLocks noChangeAspect="1" noChangeArrowheads="1"/>
          </p:cNvPicPr>
          <p:nvPr/>
        </p:nvPicPr>
        <p:blipFill>
          <a:blip r:embed="rId3"/>
          <a:srcRect/>
          <a:stretch>
            <a:fillRect/>
          </a:stretch>
        </p:blipFill>
        <p:spPr bwMode="auto">
          <a:xfrm>
            <a:off x="6563360" y="3577820"/>
            <a:ext cx="2164080" cy="1565680"/>
          </a:xfrm>
          <a:prstGeom prst="rect">
            <a:avLst/>
          </a:prstGeom>
          <a:noFill/>
        </p:spPr>
      </p:pic>
      <p:sp>
        <p:nvSpPr>
          <p:cNvPr id="16" name="15 - TextBox"/>
          <p:cNvSpPr txBox="1"/>
          <p:nvPr/>
        </p:nvSpPr>
        <p:spPr>
          <a:xfrm>
            <a:off x="6565812" y="4620280"/>
            <a:ext cx="2123090" cy="523220"/>
          </a:xfrm>
          <a:prstGeom prst="rect">
            <a:avLst/>
          </a:prstGeom>
          <a:noFill/>
        </p:spPr>
        <p:txBody>
          <a:bodyPr wrap="square" rtlCol="0">
            <a:spAutoFit/>
          </a:bodyPr>
          <a:lstStyle/>
          <a:p>
            <a:pPr algn="ctr"/>
            <a:r>
              <a:rPr lang="en-US" i="1" dirty="0" smtClean="0">
                <a:solidFill>
                  <a:schemeClr val="bg1"/>
                </a:solidFill>
              </a:rPr>
              <a:t>“</a:t>
            </a:r>
            <a:r>
              <a:rPr lang="en-US" b="1" i="1" dirty="0" smtClean="0">
                <a:solidFill>
                  <a:schemeClr val="bg1"/>
                </a:solidFill>
              </a:rPr>
              <a:t>Tina Onassis” </a:t>
            </a:r>
          </a:p>
          <a:p>
            <a:pPr algn="ctr"/>
            <a:r>
              <a:rPr lang="en-US" b="1" i="1" dirty="0" smtClean="0">
                <a:solidFill>
                  <a:schemeClr val="bg1"/>
                </a:solidFill>
              </a:rPr>
              <a:t> 46.000 tons tanker </a:t>
            </a:r>
            <a:endParaRPr lang="el-GR" b="1" i="1" dirty="0">
              <a:solidFill>
                <a:schemeClr val="bg1"/>
              </a:solidFill>
            </a:endParaRPr>
          </a:p>
        </p:txBody>
      </p:sp>
      <p:pic>
        <p:nvPicPr>
          <p:cNvPr id="27676" name="Picture 28" descr="Δεν υπάρχει διαθέσιμη περιγραφή για τη φωτογραφία."/>
          <p:cNvPicPr>
            <a:picLocks noChangeAspect="1" noChangeArrowheads="1"/>
          </p:cNvPicPr>
          <p:nvPr/>
        </p:nvPicPr>
        <p:blipFill>
          <a:blip r:embed="rId4"/>
          <a:srcRect/>
          <a:stretch>
            <a:fillRect/>
          </a:stretch>
        </p:blipFill>
        <p:spPr bwMode="auto">
          <a:xfrm>
            <a:off x="0" y="3629272"/>
            <a:ext cx="2367279" cy="1514227"/>
          </a:xfrm>
          <a:prstGeom prst="rect">
            <a:avLst/>
          </a:prstGeom>
          <a:noFill/>
        </p:spPr>
      </p:pic>
      <p:sp>
        <p:nvSpPr>
          <p:cNvPr id="19" name="18 - TextBox"/>
          <p:cNvSpPr txBox="1"/>
          <p:nvPr/>
        </p:nvSpPr>
        <p:spPr>
          <a:xfrm>
            <a:off x="7018107" y="3596640"/>
            <a:ext cx="582211" cy="307777"/>
          </a:xfrm>
          <a:prstGeom prst="rect">
            <a:avLst/>
          </a:prstGeom>
          <a:noFill/>
        </p:spPr>
        <p:txBody>
          <a:bodyPr wrap="none" rtlCol="0">
            <a:spAutoFit/>
          </a:bodyPr>
          <a:lstStyle/>
          <a:p>
            <a:r>
              <a:rPr lang="en-US" i="1" dirty="0" smtClean="0">
                <a:solidFill>
                  <a:schemeClr val="bg1"/>
                </a:solidFill>
              </a:rPr>
              <a:t>1953</a:t>
            </a:r>
            <a:endParaRPr lang="el-GR" i="1" dirty="0" smtClean="0">
              <a:solidFill>
                <a:schemeClr val="bg1"/>
              </a:solidFill>
            </a:endParaRPr>
          </a:p>
        </p:txBody>
      </p:sp>
      <p:sp>
        <p:nvSpPr>
          <p:cNvPr id="20" name="19 - TextBox"/>
          <p:cNvSpPr txBox="1"/>
          <p:nvPr/>
        </p:nvSpPr>
        <p:spPr>
          <a:xfrm>
            <a:off x="285963" y="4620280"/>
            <a:ext cx="2015296" cy="523220"/>
          </a:xfrm>
          <a:prstGeom prst="rect">
            <a:avLst/>
          </a:prstGeom>
          <a:noFill/>
        </p:spPr>
        <p:txBody>
          <a:bodyPr wrap="none" rtlCol="0">
            <a:spAutoFit/>
          </a:bodyPr>
          <a:lstStyle/>
          <a:p>
            <a:pPr algn="ctr"/>
            <a:r>
              <a:rPr lang="en-US" i="1" dirty="0" smtClean="0">
                <a:solidFill>
                  <a:schemeClr val="bg1"/>
                </a:solidFill>
              </a:rPr>
              <a:t>“</a:t>
            </a:r>
            <a:r>
              <a:rPr lang="en-US" b="1" i="1" dirty="0" err="1" smtClean="0">
                <a:solidFill>
                  <a:schemeClr val="bg1"/>
                </a:solidFill>
              </a:rPr>
              <a:t>Olymbic</a:t>
            </a:r>
            <a:r>
              <a:rPr lang="en-US" b="1" i="1" dirty="0" smtClean="0">
                <a:solidFill>
                  <a:schemeClr val="bg1"/>
                </a:solidFill>
              </a:rPr>
              <a:t> Challenger”</a:t>
            </a:r>
          </a:p>
          <a:p>
            <a:pPr algn="ctr"/>
            <a:r>
              <a:rPr lang="en-US" b="1" i="1" dirty="0" smtClean="0">
                <a:solidFill>
                  <a:schemeClr val="bg1"/>
                </a:solidFill>
              </a:rPr>
              <a:t>65.000 tons </a:t>
            </a:r>
            <a:endParaRPr lang="el-GR" b="1" i="1" dirty="0" smtClean="0">
              <a:solidFill>
                <a:schemeClr val="bg1"/>
              </a:solidFill>
            </a:endParaRPr>
          </a:p>
        </p:txBody>
      </p:sp>
      <p:pic>
        <p:nvPicPr>
          <p:cNvPr id="15362" name="Picture 2" descr="Aristotle Onassis: Greece's Larger Than Life Tycoon"/>
          <p:cNvPicPr>
            <a:picLocks noChangeAspect="1" noChangeArrowheads="1"/>
          </p:cNvPicPr>
          <p:nvPr/>
        </p:nvPicPr>
        <p:blipFill>
          <a:blip r:embed="rId5"/>
          <a:srcRect/>
          <a:stretch>
            <a:fillRect/>
          </a:stretch>
        </p:blipFill>
        <p:spPr bwMode="auto">
          <a:xfrm>
            <a:off x="6454300" y="0"/>
            <a:ext cx="2689700" cy="1391920"/>
          </a:xfrm>
          <a:prstGeom prst="rect">
            <a:avLst/>
          </a:prstGeom>
          <a:noFill/>
        </p:spPr>
      </p:pic>
      <p:pic>
        <p:nvPicPr>
          <p:cNvPr id="4" name="Picture 2" descr="Η καταδίωξη και ο βομβαρδισμός του στόλου φαλαινοθηρικών του Ωνάση. Πώς ο  δαιμόνιος Σμυρνιός τα έβαλε με όλους και βγήκε νικητής με τεράστια κέρδη  (βίντεο) - ΜΗΧΑΝΗ ΤΟΥ ΧΡΟΝΟΥ"/>
          <p:cNvPicPr>
            <a:picLocks noChangeAspect="1" noChangeArrowheads="1"/>
          </p:cNvPicPr>
          <p:nvPr/>
        </p:nvPicPr>
        <p:blipFill>
          <a:blip r:embed="rId6"/>
          <a:srcRect/>
          <a:stretch>
            <a:fillRect/>
          </a:stretch>
        </p:blipFill>
        <p:spPr bwMode="auto">
          <a:xfrm>
            <a:off x="3093657" y="3730307"/>
            <a:ext cx="2935667" cy="118967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91660" y="0"/>
            <a:ext cx="5672260" cy="771860"/>
          </a:xfrm>
        </p:spPr>
        <p:txBody>
          <a:bodyPr>
            <a:normAutofit/>
          </a:bodyPr>
          <a:lstStyle/>
          <a:p>
            <a:pPr algn="ctr"/>
            <a:r>
              <a:rPr lang="en-US" sz="2800" b="1" i="1" dirty="0" smtClean="0"/>
              <a:t>Other investments</a:t>
            </a:r>
            <a:endParaRPr lang="el-GR" sz="2800" b="1" i="1" dirty="0" smtClean="0"/>
          </a:p>
        </p:txBody>
      </p:sp>
      <p:sp>
        <p:nvSpPr>
          <p:cNvPr id="3" name="2 - Θέση κειμένου"/>
          <p:cNvSpPr>
            <a:spLocks noGrp="1"/>
          </p:cNvSpPr>
          <p:nvPr>
            <p:ph type="body" idx="1"/>
          </p:nvPr>
        </p:nvSpPr>
        <p:spPr>
          <a:xfrm>
            <a:off x="0" y="508000"/>
            <a:ext cx="8575040" cy="4635500"/>
          </a:xfrm>
        </p:spPr>
        <p:txBody>
          <a:bodyPr>
            <a:normAutofit/>
          </a:bodyPr>
          <a:lstStyle/>
          <a:p>
            <a:pPr>
              <a:buNone/>
            </a:pPr>
            <a:r>
              <a:rPr lang="el-GR" sz="2000" b="1" u="sng" dirty="0" smtClean="0"/>
              <a:t>1956 </a:t>
            </a:r>
            <a:r>
              <a:rPr lang="el-GR" sz="2000" dirty="0" smtClean="0"/>
              <a:t>–</a:t>
            </a:r>
            <a:r>
              <a:rPr lang="en-US" sz="2000" dirty="0" smtClean="0"/>
              <a:t>buys from Greek the advance for Greek air travel-  TAE and rename it Olympic Airways (keep it until his death  end of 1974)</a:t>
            </a:r>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r>
              <a:rPr lang="en-US" sz="2000" b="1" u="sng" dirty="0" smtClean="0"/>
              <a:t>1963</a:t>
            </a:r>
            <a:r>
              <a:rPr lang="en-US" sz="2000" dirty="0" smtClean="0"/>
              <a:t> – buys Scorpio (small island near </a:t>
            </a:r>
            <a:r>
              <a:rPr lang="en-US" sz="2000" dirty="0" err="1" smtClean="0"/>
              <a:t>Leukada</a:t>
            </a:r>
            <a:r>
              <a:rPr lang="en-US" sz="2000" dirty="0" smtClean="0"/>
              <a:t>)</a:t>
            </a:r>
            <a:r>
              <a:rPr lang="el-GR" sz="2000" dirty="0" smtClean="0"/>
              <a:t> 3 </a:t>
            </a:r>
            <a:r>
              <a:rPr lang="en-US" sz="2000" dirty="0" smtClean="0"/>
              <a:t>mil. drachmas</a:t>
            </a:r>
          </a:p>
          <a:p>
            <a:pPr>
              <a:buNone/>
            </a:pPr>
            <a:endParaRPr lang="en-US" sz="2000" b="1" u="sng" dirty="0" smtClean="0"/>
          </a:p>
          <a:p>
            <a:pPr>
              <a:buNone/>
            </a:pPr>
            <a:endParaRPr lang="en-US" sz="2000" b="1" u="sng" dirty="0" smtClean="0"/>
          </a:p>
          <a:p>
            <a:pPr>
              <a:buNone/>
            </a:pPr>
            <a:endParaRPr lang="en-US" sz="2000" b="1" u="sng" dirty="0" smtClean="0"/>
          </a:p>
          <a:p>
            <a:pPr>
              <a:buNone/>
            </a:pPr>
            <a:endParaRPr lang="en-US" sz="2000" b="1" u="sng" dirty="0" smtClean="0"/>
          </a:p>
          <a:p>
            <a:pPr>
              <a:buNone/>
            </a:pPr>
            <a:endParaRPr lang="en-US" sz="2000" b="1" u="sng" dirty="0" smtClean="0"/>
          </a:p>
          <a:p>
            <a:pPr>
              <a:buNone/>
            </a:pPr>
            <a:r>
              <a:rPr lang="en-US" sz="2000" b="1" u="sng" dirty="0" smtClean="0"/>
              <a:t>1968</a:t>
            </a:r>
            <a:r>
              <a:rPr lang="en-US" sz="2000" dirty="0" smtClean="0"/>
              <a:t> - Launch of Project Omega, a $400 million investment program </a:t>
            </a:r>
          </a:p>
          <a:p>
            <a:pPr>
              <a:buNone/>
            </a:pPr>
            <a:r>
              <a:rPr lang="en-US" sz="2000" dirty="0" smtClean="0"/>
              <a:t>              (oil refinery and aluminum smelter in Greece)</a:t>
            </a:r>
            <a:endParaRPr lang="el-GR" sz="2000" dirty="0" smtClean="0"/>
          </a:p>
        </p:txBody>
      </p:sp>
      <p:pic>
        <p:nvPicPr>
          <p:cNvPr id="4" name="Picture 2" descr="Skorpios Island 1"/>
          <p:cNvPicPr>
            <a:picLocks noChangeAspect="1" noChangeArrowheads="1"/>
          </p:cNvPicPr>
          <p:nvPr/>
        </p:nvPicPr>
        <p:blipFill>
          <a:blip r:embed="rId2"/>
          <a:srcRect/>
          <a:stretch>
            <a:fillRect/>
          </a:stretch>
        </p:blipFill>
        <p:spPr bwMode="auto">
          <a:xfrm>
            <a:off x="2479040" y="3193795"/>
            <a:ext cx="1747520" cy="1106763"/>
          </a:xfrm>
          <a:prstGeom prst="rect">
            <a:avLst/>
          </a:prstGeom>
          <a:noFill/>
        </p:spPr>
      </p:pic>
      <p:pic>
        <p:nvPicPr>
          <p:cNvPr id="31748" name="Picture 4" descr="On This Day In 1957, Onassis Buys Olympic Airways And The &quot;Golden Era&quot;  Begins — Greek City Times"/>
          <p:cNvPicPr>
            <a:picLocks noChangeAspect="1" noChangeArrowheads="1"/>
          </p:cNvPicPr>
          <p:nvPr/>
        </p:nvPicPr>
        <p:blipFill>
          <a:blip r:embed="rId3"/>
          <a:srcRect/>
          <a:stretch>
            <a:fillRect/>
          </a:stretch>
        </p:blipFill>
        <p:spPr bwMode="auto">
          <a:xfrm>
            <a:off x="4104640" y="1209040"/>
            <a:ext cx="2021840" cy="1516380"/>
          </a:xfrm>
          <a:prstGeom prst="rect">
            <a:avLst/>
          </a:prstGeom>
          <a:noFill/>
        </p:spPr>
      </p:pic>
      <p:pic>
        <p:nvPicPr>
          <p:cNvPr id="31746" name="Picture 2" descr="On This Day July 30, 1956: Birth of Onassis' Olympic Airways - The Pappas  Post"/>
          <p:cNvPicPr>
            <a:picLocks noChangeAspect="1" noChangeArrowheads="1"/>
          </p:cNvPicPr>
          <p:nvPr/>
        </p:nvPicPr>
        <p:blipFill>
          <a:blip r:embed="rId4"/>
          <a:srcRect/>
          <a:stretch>
            <a:fillRect/>
          </a:stretch>
        </p:blipFill>
        <p:spPr bwMode="auto">
          <a:xfrm>
            <a:off x="680720" y="1269152"/>
            <a:ext cx="2092960" cy="1395307"/>
          </a:xfrm>
          <a:prstGeom prst="rect">
            <a:avLst/>
          </a:prstGeom>
          <a:noFill/>
        </p:spPr>
      </p:pic>
      <p:pic>
        <p:nvPicPr>
          <p:cNvPr id="14338" name="Picture 2" descr="Pin on &quot;A Place of Values&quot;"/>
          <p:cNvPicPr>
            <a:picLocks noChangeAspect="1" noChangeArrowheads="1"/>
          </p:cNvPicPr>
          <p:nvPr/>
        </p:nvPicPr>
        <p:blipFill>
          <a:blip r:embed="rId5"/>
          <a:srcRect/>
          <a:stretch>
            <a:fillRect/>
          </a:stretch>
        </p:blipFill>
        <p:spPr bwMode="auto">
          <a:xfrm>
            <a:off x="7105177" y="2875280"/>
            <a:ext cx="1469863" cy="1506220"/>
          </a:xfrm>
          <a:prstGeom prst="rect">
            <a:avLst/>
          </a:prstGeom>
          <a:noFill/>
        </p:spPr>
      </p:pic>
      <p:pic>
        <p:nvPicPr>
          <p:cNvPr id="14340" name="Picture 4" descr="https://i2.wp.com/uspehon.ru/wp-content/uploads/2014/08/Onassis-Yachta.jpg"/>
          <p:cNvPicPr>
            <a:picLocks noChangeAspect="1" noChangeArrowheads="1"/>
          </p:cNvPicPr>
          <p:nvPr/>
        </p:nvPicPr>
        <p:blipFill>
          <a:blip r:embed="rId6"/>
          <a:srcRect/>
          <a:stretch>
            <a:fillRect/>
          </a:stretch>
        </p:blipFill>
        <p:spPr bwMode="auto">
          <a:xfrm>
            <a:off x="6654800" y="1056640"/>
            <a:ext cx="2098769" cy="142716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30013" y="225585"/>
            <a:ext cx="7038900" cy="914100"/>
          </a:xfrm>
        </p:spPr>
        <p:txBody>
          <a:bodyPr>
            <a:normAutofit/>
          </a:bodyPr>
          <a:lstStyle/>
          <a:p>
            <a:pPr algn="ctr"/>
            <a:r>
              <a:rPr lang="en-US" sz="2800" b="1" i="1" dirty="0" smtClean="0"/>
              <a:t>Personal Life </a:t>
            </a:r>
            <a:endParaRPr lang="el-GR" sz="2800" b="1" i="1" dirty="0" smtClean="0"/>
          </a:p>
        </p:txBody>
      </p:sp>
      <p:sp>
        <p:nvSpPr>
          <p:cNvPr id="3" name="2 - Θέση κειμένου"/>
          <p:cNvSpPr>
            <a:spLocks noGrp="1"/>
          </p:cNvSpPr>
          <p:nvPr>
            <p:ph type="body" idx="1"/>
          </p:nvPr>
        </p:nvSpPr>
        <p:spPr>
          <a:xfrm>
            <a:off x="1" y="4570032"/>
            <a:ext cx="8996854" cy="573468"/>
          </a:xfrm>
        </p:spPr>
        <p:txBody>
          <a:bodyPr>
            <a:normAutofit fontScale="70000" lnSpcReduction="20000"/>
          </a:bodyPr>
          <a:lstStyle/>
          <a:p>
            <a:pPr algn="ctr">
              <a:buNone/>
            </a:pPr>
            <a:r>
              <a:rPr lang="en-US" sz="2000" dirty="0" smtClean="0"/>
              <a:t>In the beginning he was attracted from older women and </a:t>
            </a:r>
          </a:p>
          <a:p>
            <a:pPr algn="ctr">
              <a:buNone/>
            </a:pPr>
            <a:r>
              <a:rPr lang="en-US" sz="2000" dirty="0" smtClean="0"/>
              <a:t>after he was dating only with famous women like </a:t>
            </a:r>
            <a:r>
              <a:rPr lang="en-US" sz="2000" b="1" dirty="0" smtClean="0"/>
              <a:t>Marilyn Monroe, Veronica Lake,</a:t>
            </a:r>
            <a:r>
              <a:rPr lang="el-GR" sz="2000" b="1" dirty="0" smtClean="0"/>
              <a:t> </a:t>
            </a:r>
            <a:r>
              <a:rPr lang="en-US" sz="2000" b="1" dirty="0" smtClean="0"/>
              <a:t>Eva Per</a:t>
            </a:r>
            <a:r>
              <a:rPr lang="el-GR" sz="2000" b="1" dirty="0" smtClean="0"/>
              <a:t>ό</a:t>
            </a:r>
            <a:r>
              <a:rPr lang="en-US" sz="2000" b="1" dirty="0" smtClean="0"/>
              <a:t>n, and Greta </a:t>
            </a:r>
            <a:r>
              <a:rPr lang="en-US" sz="2000" b="1" dirty="0" err="1" smtClean="0"/>
              <a:t>Garbo</a:t>
            </a:r>
            <a:r>
              <a:rPr lang="en-US" sz="2000" b="1" dirty="0" smtClean="0"/>
              <a:t> </a:t>
            </a:r>
          </a:p>
          <a:p>
            <a:pPr>
              <a:buNone/>
            </a:pPr>
            <a:endParaRPr lang="en-US" sz="1700" dirty="0" smtClean="0"/>
          </a:p>
          <a:p>
            <a:pPr>
              <a:buNone/>
            </a:pPr>
            <a:endParaRPr lang="en-US" sz="1700" dirty="0" smtClean="0"/>
          </a:p>
          <a:p>
            <a:pPr>
              <a:buNone/>
            </a:pPr>
            <a:endParaRPr lang="en-US" sz="1700" u="sng" dirty="0" smtClean="0"/>
          </a:p>
          <a:p>
            <a:pPr>
              <a:buNone/>
            </a:pPr>
            <a:endParaRPr lang="en-US" sz="1700" u="sng" dirty="0" smtClean="0"/>
          </a:p>
          <a:p>
            <a:pPr>
              <a:buNone/>
            </a:pPr>
            <a:endParaRPr lang="en-US" sz="1700" u="sng" dirty="0" smtClean="0"/>
          </a:p>
          <a:p>
            <a:pPr>
              <a:buNone/>
            </a:pPr>
            <a:endParaRPr lang="en-US" sz="1700" u="sng" dirty="0" smtClean="0"/>
          </a:p>
          <a:p>
            <a:pPr>
              <a:buNone/>
            </a:pPr>
            <a:endParaRPr lang="en-US" sz="1700" dirty="0" smtClean="0"/>
          </a:p>
          <a:p>
            <a:pPr>
              <a:buNone/>
            </a:pPr>
            <a:endParaRPr lang="en-US" sz="1700" dirty="0" smtClean="0"/>
          </a:p>
          <a:p>
            <a:pPr>
              <a:buNone/>
            </a:pPr>
            <a:endParaRPr lang="en-US" sz="1700" dirty="0" smtClean="0"/>
          </a:p>
          <a:p>
            <a:endParaRPr lang="el-GR" sz="1700" dirty="0" smtClean="0"/>
          </a:p>
        </p:txBody>
      </p:sp>
      <p:sp>
        <p:nvSpPr>
          <p:cNvPr id="11" name="10 - Ορθογώνιο"/>
          <p:cNvSpPr/>
          <p:nvPr/>
        </p:nvSpPr>
        <p:spPr>
          <a:xfrm>
            <a:off x="212694" y="846402"/>
            <a:ext cx="8768746" cy="954107"/>
          </a:xfrm>
          <a:prstGeom prst="rect">
            <a:avLst/>
          </a:prstGeom>
          <a:noFill/>
        </p:spPr>
        <p:txBody>
          <a:bodyPr wrap="none" lIns="91440" tIns="45720" rIns="91440" bIns="45720">
            <a:spAutoFit/>
          </a:bodyPr>
          <a:lstStyle/>
          <a:p>
            <a:pPr algn="ctr"/>
            <a:r>
              <a:rPr lang="en-US" sz="2800" b="1" i="1" cap="none" spc="0"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If women didn’t exist, </a:t>
            </a:r>
          </a:p>
          <a:p>
            <a:pPr algn="ctr"/>
            <a:r>
              <a:rPr lang="en-US" sz="2800" b="1" i="1" cap="none" spc="0"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all the money in the world would have no meaning</a:t>
            </a:r>
            <a:endParaRPr lang="el-GR" sz="2800" b="1" i="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endParaRPr>
          </a:p>
        </p:txBody>
      </p:sp>
      <p:sp>
        <p:nvSpPr>
          <p:cNvPr id="8201" name="AutoShape 9" descr="Marilyn Monroe Face - Curiosa Living - Lifestyle Furnishing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203" name="Picture 11" descr="Marilyn Monroe - IMDb"/>
          <p:cNvPicPr>
            <a:picLocks noChangeAspect="1" noChangeArrowheads="1"/>
          </p:cNvPicPr>
          <p:nvPr/>
        </p:nvPicPr>
        <p:blipFill>
          <a:blip r:embed="rId2"/>
          <a:srcRect/>
          <a:stretch>
            <a:fillRect/>
          </a:stretch>
        </p:blipFill>
        <p:spPr bwMode="auto">
          <a:xfrm>
            <a:off x="146793" y="2319332"/>
            <a:ext cx="1020905" cy="1944580"/>
          </a:xfrm>
          <a:prstGeom prst="rect">
            <a:avLst/>
          </a:prstGeom>
          <a:noFill/>
        </p:spPr>
      </p:pic>
      <p:pic>
        <p:nvPicPr>
          <p:cNvPr id="8205" name="Picture 13" descr="Veronica Lake - Wikipedia"/>
          <p:cNvPicPr>
            <a:picLocks noChangeAspect="1" noChangeArrowheads="1"/>
          </p:cNvPicPr>
          <p:nvPr/>
        </p:nvPicPr>
        <p:blipFill>
          <a:blip r:embed="rId3"/>
          <a:srcRect/>
          <a:stretch>
            <a:fillRect/>
          </a:stretch>
        </p:blipFill>
        <p:spPr bwMode="auto">
          <a:xfrm>
            <a:off x="1371600" y="3055168"/>
            <a:ext cx="1216219" cy="1506672"/>
          </a:xfrm>
          <a:prstGeom prst="rect">
            <a:avLst/>
          </a:prstGeom>
          <a:noFill/>
        </p:spPr>
      </p:pic>
      <p:pic>
        <p:nvPicPr>
          <p:cNvPr id="8207" name="Picture 15" descr="Thursday Hispanic Pride: Eva Perón – Soul &amp; Salsa"/>
          <p:cNvPicPr>
            <a:picLocks noChangeAspect="1" noChangeArrowheads="1"/>
          </p:cNvPicPr>
          <p:nvPr/>
        </p:nvPicPr>
        <p:blipFill>
          <a:blip r:embed="rId4"/>
          <a:srcRect/>
          <a:stretch>
            <a:fillRect/>
          </a:stretch>
        </p:blipFill>
        <p:spPr bwMode="auto">
          <a:xfrm>
            <a:off x="6168627" y="3044872"/>
            <a:ext cx="1245835" cy="1547448"/>
          </a:xfrm>
          <a:prstGeom prst="rect">
            <a:avLst/>
          </a:prstGeom>
          <a:noFill/>
        </p:spPr>
      </p:pic>
      <p:pic>
        <p:nvPicPr>
          <p:cNvPr id="13314" name="Picture 2" descr="Greta Garbo - Wikipedia"/>
          <p:cNvPicPr>
            <a:picLocks noChangeAspect="1" noChangeArrowheads="1"/>
          </p:cNvPicPr>
          <p:nvPr/>
        </p:nvPicPr>
        <p:blipFill>
          <a:blip r:embed="rId5"/>
          <a:srcRect/>
          <a:stretch>
            <a:fillRect/>
          </a:stretch>
        </p:blipFill>
        <p:spPr bwMode="auto">
          <a:xfrm>
            <a:off x="7619999" y="2217852"/>
            <a:ext cx="1184123" cy="1581988"/>
          </a:xfrm>
          <a:prstGeom prst="rect">
            <a:avLst/>
          </a:prstGeom>
          <a:noFill/>
        </p:spPr>
      </p:pic>
      <p:pic>
        <p:nvPicPr>
          <p:cNvPr id="4" name="Picture 2" descr="New Work &quot;Onassis, The Play&quot; to Open Off-Broadway in February 2022"/>
          <p:cNvPicPr>
            <a:picLocks noChangeAspect="1" noChangeArrowheads="1"/>
          </p:cNvPicPr>
          <p:nvPr/>
        </p:nvPicPr>
        <p:blipFill>
          <a:blip r:embed="rId6"/>
          <a:srcRect/>
          <a:stretch>
            <a:fillRect/>
          </a:stretch>
        </p:blipFill>
        <p:spPr bwMode="auto">
          <a:xfrm>
            <a:off x="3132455" y="2014537"/>
            <a:ext cx="2638425" cy="173355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08407" y="353811"/>
            <a:ext cx="7038900" cy="914100"/>
          </a:xfrm>
        </p:spPr>
        <p:txBody>
          <a:bodyPr>
            <a:normAutofit fontScale="90000"/>
          </a:bodyPr>
          <a:lstStyle/>
          <a:p>
            <a:pPr algn="ctr"/>
            <a:r>
              <a:rPr lang="en-US" sz="3100" b="1" i="1" dirty="0" smtClean="0"/>
              <a:t>Onassis- </a:t>
            </a:r>
            <a:r>
              <a:rPr lang="en-US" sz="3100" b="1" i="1" dirty="0" err="1" smtClean="0"/>
              <a:t>Livanou</a:t>
            </a:r>
            <a:r>
              <a:rPr lang="en-US" sz="3100" b="1" i="1" dirty="0" smtClean="0"/>
              <a:t> </a:t>
            </a:r>
            <a:r>
              <a:rPr lang="en-US" sz="3100" i="1" dirty="0" smtClean="0"/>
              <a:t>(</a:t>
            </a:r>
            <a:r>
              <a:rPr lang="en-US" sz="3200" dirty="0" smtClean="0"/>
              <a:t>1946 </a:t>
            </a:r>
            <a:r>
              <a:rPr lang="en-US" sz="3200" smtClean="0"/>
              <a:t>–1960)</a:t>
            </a:r>
            <a:r>
              <a:rPr lang="en-US" sz="3100" i="1" smtClean="0"/>
              <a:t> </a:t>
            </a:r>
            <a:r>
              <a:rPr lang="en-US" b="1" i="1" dirty="0" smtClean="0"/>
              <a:t/>
            </a:r>
            <a:br>
              <a:rPr lang="en-US" b="1" i="1" dirty="0" smtClean="0"/>
            </a:br>
            <a:endParaRPr lang="el-GR" dirty="0"/>
          </a:p>
        </p:txBody>
      </p:sp>
      <p:sp>
        <p:nvSpPr>
          <p:cNvPr id="3" name="2 - Θέση κειμένου"/>
          <p:cNvSpPr>
            <a:spLocks noGrp="1"/>
          </p:cNvSpPr>
          <p:nvPr>
            <p:ph type="body" idx="1"/>
          </p:nvPr>
        </p:nvSpPr>
        <p:spPr>
          <a:xfrm>
            <a:off x="0" y="1656080"/>
            <a:ext cx="5289156" cy="3487420"/>
          </a:xfrm>
        </p:spPr>
        <p:txBody>
          <a:bodyPr>
            <a:normAutofit/>
          </a:bodyPr>
          <a:lstStyle/>
          <a:p>
            <a:pPr algn="just">
              <a:buNone/>
            </a:pPr>
            <a:r>
              <a:rPr lang="en-US" b="1" u="sng" dirty="0" err="1" smtClean="0"/>
              <a:t>Athina</a:t>
            </a:r>
            <a:r>
              <a:rPr lang="en-US" b="1" u="sng" dirty="0" smtClean="0"/>
              <a:t> (Tina) </a:t>
            </a:r>
            <a:r>
              <a:rPr lang="en-US" b="1" u="sng" dirty="0" err="1" smtClean="0"/>
              <a:t>Onassi</a:t>
            </a:r>
            <a:r>
              <a:rPr lang="en-US" b="1" u="sng" dirty="0" smtClean="0"/>
              <a:t> </a:t>
            </a:r>
            <a:r>
              <a:rPr lang="en-US" dirty="0" smtClean="0"/>
              <a:t>16y. old  - daughter of the  biggest Greek ship-owner Stavros </a:t>
            </a:r>
            <a:r>
              <a:rPr lang="en-US" dirty="0" err="1" smtClean="0"/>
              <a:t>Livanos</a:t>
            </a:r>
            <a:r>
              <a:rPr lang="en-US" dirty="0" smtClean="0"/>
              <a:t> (meet in 1943), lived in Paris </a:t>
            </a:r>
          </a:p>
          <a:p>
            <a:pPr algn="just"/>
            <a:r>
              <a:rPr lang="en-US" dirty="0" smtClean="0"/>
              <a:t> 2 children  </a:t>
            </a:r>
          </a:p>
          <a:p>
            <a:pPr lvl="1" algn="just"/>
            <a:r>
              <a:rPr lang="en-US" sz="1800" b="1" u="sng" dirty="0" err="1" smtClean="0"/>
              <a:t>Alexandros</a:t>
            </a:r>
            <a:r>
              <a:rPr lang="en-US" sz="1800" b="1" u="sng" dirty="0" smtClean="0"/>
              <a:t> Onassis </a:t>
            </a:r>
            <a:r>
              <a:rPr lang="en-US" sz="1800" dirty="0" smtClean="0"/>
              <a:t>(1948– 1973 ) </a:t>
            </a:r>
          </a:p>
          <a:p>
            <a:pPr lvl="1" algn="just">
              <a:buNone/>
            </a:pPr>
            <a:r>
              <a:rPr lang="en-US" sz="1800" dirty="0" smtClean="0"/>
              <a:t>        died at the age of 24y. old from a plane crash (</a:t>
            </a:r>
            <a:r>
              <a:rPr lang="en-US" sz="1800" dirty="0" err="1" smtClean="0"/>
              <a:t>Piaggio</a:t>
            </a:r>
            <a:r>
              <a:rPr lang="en-US" sz="1800" dirty="0" smtClean="0"/>
              <a:t> P.136L-2)</a:t>
            </a:r>
          </a:p>
          <a:p>
            <a:pPr lvl="1" algn="just">
              <a:buNone/>
            </a:pPr>
            <a:endParaRPr lang="en-US" sz="1800" dirty="0" smtClean="0"/>
          </a:p>
          <a:p>
            <a:pPr lvl="1" algn="just"/>
            <a:r>
              <a:rPr lang="en-US" sz="1800" b="1" u="sng" dirty="0" smtClean="0"/>
              <a:t>Christina Onassis </a:t>
            </a:r>
            <a:r>
              <a:rPr lang="en-US" sz="1800" dirty="0" smtClean="0"/>
              <a:t>(1950-1988) died at age of 37y. old, died from heart attack caused by pulmonary </a:t>
            </a:r>
            <a:r>
              <a:rPr lang="en-US" sz="1800" dirty="0" err="1" smtClean="0"/>
              <a:t>oedema</a:t>
            </a:r>
            <a:endParaRPr lang="en-US" sz="1800" dirty="0" smtClean="0"/>
          </a:p>
          <a:p>
            <a:pPr lvl="2" algn="just"/>
            <a:r>
              <a:rPr lang="en-US" sz="1800" b="1" u="sng" dirty="0" err="1" smtClean="0"/>
              <a:t>Athina</a:t>
            </a:r>
            <a:r>
              <a:rPr lang="en-US" sz="1800" b="1" u="sng" dirty="0" smtClean="0"/>
              <a:t> Onassis </a:t>
            </a:r>
            <a:r>
              <a:rPr lang="en-US" sz="1800" dirty="0" smtClean="0"/>
              <a:t>(1985) – 37 y. old at the moment </a:t>
            </a:r>
          </a:p>
          <a:p>
            <a:pPr lvl="1"/>
            <a:endParaRPr lang="el-GR" sz="1700" dirty="0"/>
          </a:p>
        </p:txBody>
      </p:sp>
      <p:pic>
        <p:nvPicPr>
          <p:cNvPr id="5122" name="Picture 2" descr="AlexanderOnassis.jpg"/>
          <p:cNvPicPr>
            <a:picLocks noChangeAspect="1" noChangeArrowheads="1"/>
          </p:cNvPicPr>
          <p:nvPr/>
        </p:nvPicPr>
        <p:blipFill>
          <a:blip r:embed="rId2"/>
          <a:srcRect/>
          <a:stretch>
            <a:fillRect/>
          </a:stretch>
        </p:blipFill>
        <p:spPr bwMode="auto">
          <a:xfrm>
            <a:off x="5730240" y="2381031"/>
            <a:ext cx="1303283" cy="1759432"/>
          </a:xfrm>
          <a:prstGeom prst="rect">
            <a:avLst/>
          </a:prstGeom>
          <a:noFill/>
        </p:spPr>
      </p:pic>
      <p:pic>
        <p:nvPicPr>
          <p:cNvPr id="9" name="Picture 5" descr="https://www.tovima.gr/wp-content/uploads/2019/03/15/6-%CE%9F%CE%B9%CE%BA%CE%BF%CE%B3%CE%B5%CE%BD%CE%B1%CE%B9%CE%B1.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853680" y="0"/>
            <a:ext cx="1290320" cy="1656080"/>
          </a:xfrm>
          <a:prstGeom prst="rect">
            <a:avLst/>
          </a:prstGeom>
          <a:noFill/>
          <a:ln>
            <a:noFill/>
          </a:ln>
        </p:spPr>
      </p:pic>
      <p:pic>
        <p:nvPicPr>
          <p:cNvPr id="10" name="Picture 8" descr="https://www.tovima.gr/wp-content/uploads/2019/03/15/9-%CE%91%CE%BB%CE%B5%CE%BE%CE%B1%CE%BD%CE%B4%CF%81%CE%BF%CF%82-%CE%BA%CE%B1%CE%B9-%CE%91%CF%81%CE%B9%CF%83%CF%84%CE%BF%CF%84%CE%B5%CE%BB%CE%B7%CF%82.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435600" y="1229360"/>
            <a:ext cx="1541168" cy="1069340"/>
          </a:xfrm>
          <a:prstGeom prst="rect">
            <a:avLst/>
          </a:prstGeom>
          <a:noFill/>
          <a:ln>
            <a:noFill/>
          </a:ln>
        </p:spPr>
      </p:pic>
      <p:pic>
        <p:nvPicPr>
          <p:cNvPr id="11" name="Picture 13" descr="https://aromalefkadas.gr/wp-content/uploads/2018/02/unnamed-1.jpg"/>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0" y="0"/>
            <a:ext cx="2039007" cy="1629103"/>
          </a:xfrm>
          <a:prstGeom prst="rect">
            <a:avLst/>
          </a:prstGeom>
          <a:noFill/>
          <a:ln>
            <a:noFill/>
          </a:ln>
        </p:spPr>
      </p:pic>
      <p:pic>
        <p:nvPicPr>
          <p:cNvPr id="5126" name="Picture 6" descr="Christina Onassis 1978.jpg"/>
          <p:cNvPicPr>
            <a:picLocks noChangeAspect="1" noChangeArrowheads="1"/>
          </p:cNvPicPr>
          <p:nvPr/>
        </p:nvPicPr>
        <p:blipFill>
          <a:blip r:embed="rId6"/>
          <a:srcRect/>
          <a:stretch>
            <a:fillRect/>
          </a:stretch>
        </p:blipFill>
        <p:spPr bwMode="auto">
          <a:xfrm>
            <a:off x="7924800" y="2772430"/>
            <a:ext cx="1219200" cy="1712422"/>
          </a:xfrm>
          <a:prstGeom prst="rect">
            <a:avLst/>
          </a:prstGeom>
          <a:noFill/>
        </p:spPr>
      </p:pic>
      <p:pic>
        <p:nvPicPr>
          <p:cNvPr id="5127" name="Picture 7"/>
          <p:cNvPicPr>
            <a:picLocks noChangeAspect="1" noChangeArrowheads="1"/>
          </p:cNvPicPr>
          <p:nvPr/>
        </p:nvPicPr>
        <p:blipFill>
          <a:blip r:embed="rId7"/>
          <a:srcRect/>
          <a:stretch>
            <a:fillRect/>
          </a:stretch>
        </p:blipFill>
        <p:spPr bwMode="auto">
          <a:xfrm>
            <a:off x="7523854" y="4025462"/>
            <a:ext cx="1271194" cy="1118038"/>
          </a:xfrm>
          <a:prstGeom prst="rect">
            <a:avLst/>
          </a:prstGeom>
          <a:noFill/>
          <a:ln w="9525">
            <a:noFill/>
            <a:miter lim="800000"/>
            <a:headEnd/>
            <a:tailEnd/>
          </a:ln>
          <a:effectLst/>
        </p:spPr>
      </p:pic>
      <p:pic>
        <p:nvPicPr>
          <p:cNvPr id="5124" name="Picture 4" descr="https://upload.wikimedia.org/wikipedia/commons/thumb/8/80/Piaggio_P136L2_Tamiami_FL_11.11.89R_edited-1.jpg/480px-Piaggio_P136L2_Tamiami_FL_11.11.89R_edited-1.jpg"/>
          <p:cNvPicPr>
            <a:picLocks noChangeAspect="1" noChangeArrowheads="1"/>
          </p:cNvPicPr>
          <p:nvPr/>
        </p:nvPicPr>
        <p:blipFill>
          <a:blip r:embed="rId8"/>
          <a:srcRect/>
          <a:stretch>
            <a:fillRect/>
          </a:stretch>
        </p:blipFill>
        <p:spPr bwMode="auto">
          <a:xfrm>
            <a:off x="5415280" y="4246880"/>
            <a:ext cx="1534160" cy="896620"/>
          </a:xfrm>
          <a:prstGeom prst="rect">
            <a:avLst/>
          </a:prstGeom>
          <a:noFill/>
        </p:spPr>
      </p:pic>
      <p:pic>
        <p:nvPicPr>
          <p:cNvPr id="6" name="Picture 6" descr="Althina Onassis, Christina Onassis, Alexander Onassis, Aristotle Onassis,  Hamburg, Germany, 1953' Photo | Art.com | Aristotle onassis, Celebrity  couples, Famous celebrity couples"/>
          <p:cNvPicPr>
            <a:picLocks noChangeAspect="1" noChangeArrowheads="1"/>
          </p:cNvPicPr>
          <p:nvPr/>
        </p:nvPicPr>
        <p:blipFill>
          <a:blip r:embed="rId9"/>
          <a:srcRect/>
          <a:stretch>
            <a:fillRect/>
          </a:stretch>
        </p:blipFill>
        <p:spPr bwMode="auto">
          <a:xfrm>
            <a:off x="7442024" y="1183464"/>
            <a:ext cx="1133016" cy="146829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s://greekaura.files.wordpress.com/2012/03/onassis-maria-kallas.jpg?w=1400&amp;h="/>
          <p:cNvPicPr>
            <a:picLocks noChangeAspect="1" noChangeArrowheads="1"/>
          </p:cNvPicPr>
          <p:nvPr/>
        </p:nvPicPr>
        <p:blipFill>
          <a:blip r:embed="rId2"/>
          <a:srcRect/>
          <a:stretch>
            <a:fillRect/>
          </a:stretch>
        </p:blipFill>
        <p:spPr bwMode="auto">
          <a:xfrm>
            <a:off x="1" y="3033724"/>
            <a:ext cx="1713186" cy="1184866"/>
          </a:xfrm>
          <a:prstGeom prst="rect">
            <a:avLst/>
          </a:prstGeom>
          <a:noFill/>
        </p:spPr>
      </p:pic>
      <p:sp>
        <p:nvSpPr>
          <p:cNvPr id="2" name="1 - Τίτλος"/>
          <p:cNvSpPr>
            <a:spLocks noGrp="1"/>
          </p:cNvSpPr>
          <p:nvPr>
            <p:ph type="title"/>
          </p:nvPr>
        </p:nvSpPr>
        <p:spPr>
          <a:xfrm>
            <a:off x="1653100" y="414070"/>
            <a:ext cx="7038900" cy="914100"/>
          </a:xfrm>
        </p:spPr>
        <p:txBody>
          <a:bodyPr>
            <a:normAutofit/>
          </a:bodyPr>
          <a:lstStyle/>
          <a:p>
            <a:r>
              <a:rPr lang="en-US" sz="2800" b="1" i="1" dirty="0" smtClean="0"/>
              <a:t>Onassis – Callas </a:t>
            </a:r>
            <a:r>
              <a:rPr lang="en-US" sz="2800" i="1" dirty="0" smtClean="0"/>
              <a:t>(1959</a:t>
            </a:r>
            <a:r>
              <a:rPr lang="el-GR" sz="2800" i="1" dirty="0" smtClean="0"/>
              <a:t>-1968</a:t>
            </a:r>
            <a:r>
              <a:rPr lang="en-US" sz="2800" i="1" dirty="0" smtClean="0"/>
              <a:t>)</a:t>
            </a:r>
            <a:endParaRPr lang="el-GR" sz="2800" i="1" dirty="0"/>
          </a:p>
        </p:txBody>
      </p:sp>
      <p:sp>
        <p:nvSpPr>
          <p:cNvPr id="3" name="2 - Θέση κειμένου"/>
          <p:cNvSpPr>
            <a:spLocks noGrp="1"/>
          </p:cNvSpPr>
          <p:nvPr>
            <p:ph type="body" idx="1"/>
          </p:nvPr>
        </p:nvSpPr>
        <p:spPr>
          <a:xfrm>
            <a:off x="1481959" y="1157646"/>
            <a:ext cx="6453351" cy="3312754"/>
          </a:xfrm>
        </p:spPr>
        <p:txBody>
          <a:bodyPr>
            <a:normAutofit/>
          </a:bodyPr>
          <a:lstStyle/>
          <a:p>
            <a:pPr algn="just">
              <a:buFont typeface="Wingdings" pitchFamily="2" charset="2"/>
              <a:buChar char="Ø"/>
            </a:pPr>
            <a:r>
              <a:rPr lang="en-US" sz="1700" dirty="0" smtClean="0"/>
              <a:t>Meet  the opera prima Dona (1957) in a party  organized by Elsa Maxwell (American gossip columnist )</a:t>
            </a:r>
          </a:p>
          <a:p>
            <a:pPr algn="just">
              <a:buFont typeface="Wingdings" pitchFamily="2" charset="2"/>
              <a:buChar char="Ø"/>
            </a:pPr>
            <a:r>
              <a:rPr lang="en-US" sz="1700" dirty="0" smtClean="0"/>
              <a:t>Both divorced: Onassis – </a:t>
            </a:r>
            <a:r>
              <a:rPr lang="en-US" sz="1700" dirty="0" err="1" smtClean="0"/>
              <a:t>Livanou</a:t>
            </a:r>
            <a:r>
              <a:rPr lang="en-US" sz="1700" dirty="0" smtClean="0"/>
              <a:t> and Callas- </a:t>
            </a:r>
            <a:r>
              <a:rPr lang="en-US" sz="1700" dirty="0" err="1" smtClean="0"/>
              <a:t>Meneghini</a:t>
            </a:r>
            <a:endParaRPr lang="en-US" sz="1700" dirty="0" smtClean="0"/>
          </a:p>
          <a:p>
            <a:pPr algn="just">
              <a:buFont typeface="Wingdings" pitchFamily="2" charset="2"/>
              <a:buChar char="Ø"/>
            </a:pPr>
            <a:r>
              <a:rPr lang="en-US" sz="1700" dirty="0" smtClean="0"/>
              <a:t>The relationship ends in 1968 for the new Onassis’ woman</a:t>
            </a:r>
          </a:p>
          <a:p>
            <a:pPr algn="just">
              <a:buFont typeface="Wingdings" pitchFamily="2" charset="2"/>
              <a:buChar char="Ø"/>
            </a:pPr>
            <a:r>
              <a:rPr lang="en-US" sz="1700" dirty="0" smtClean="0"/>
              <a:t>Even after Onassis’ next relationship, Onassis visited Callas frequent in Paris </a:t>
            </a:r>
          </a:p>
          <a:p>
            <a:pPr>
              <a:buFont typeface="Wingdings" pitchFamily="2" charset="2"/>
              <a:buChar char="Ø"/>
            </a:pPr>
            <a:endParaRPr lang="en-US" sz="1700" dirty="0" smtClean="0"/>
          </a:p>
          <a:p>
            <a:pPr>
              <a:buFont typeface="Wingdings" pitchFamily="2" charset="2"/>
              <a:buChar char="Ø"/>
            </a:pPr>
            <a:endParaRPr lang="en-US" sz="1700" dirty="0" smtClean="0"/>
          </a:p>
          <a:p>
            <a:pPr algn="ctr">
              <a:buNone/>
            </a:pPr>
            <a:r>
              <a:rPr lang="en-US" sz="1900" b="1" i="1" dirty="0" smtClean="0"/>
              <a:t>  Its said that </a:t>
            </a:r>
          </a:p>
          <a:p>
            <a:pPr algn="ctr">
              <a:buNone/>
            </a:pPr>
            <a:r>
              <a:rPr lang="en-US" sz="2000" b="1" i="1" dirty="0" smtClean="0">
                <a:effectLst>
                  <a:outerShdw blurRad="38100" dist="38100" dir="2700000" algn="tl">
                    <a:srgbClr val="000000">
                      <a:alpha val="43137"/>
                    </a:srgbClr>
                  </a:outerShdw>
                </a:effectLst>
              </a:rPr>
              <a:t>Callas was the only true love in the Onassis’ life</a:t>
            </a:r>
          </a:p>
          <a:p>
            <a:pPr>
              <a:buNone/>
            </a:pPr>
            <a:r>
              <a:rPr lang="en-US" b="1" dirty="0" smtClean="0"/>
              <a:t> </a:t>
            </a:r>
            <a:endParaRPr lang="el-GR" b="1" dirty="0"/>
          </a:p>
        </p:txBody>
      </p:sp>
      <p:pic>
        <p:nvPicPr>
          <p:cNvPr id="6146" name="Picture 2" descr="http://bp1.blogger.com/_YMZcHC7HLl4/RwD2QxlMM0I/AAAAAAAAAKc/8JKYyzZ8xa4/s400/db_Onassis_Callas_1960_25F1.jpg"/>
          <p:cNvPicPr>
            <a:picLocks noChangeAspect="1" noChangeArrowheads="1"/>
          </p:cNvPicPr>
          <p:nvPr/>
        </p:nvPicPr>
        <p:blipFill>
          <a:blip r:embed="rId3"/>
          <a:srcRect/>
          <a:stretch>
            <a:fillRect/>
          </a:stretch>
        </p:blipFill>
        <p:spPr bwMode="auto">
          <a:xfrm>
            <a:off x="7904480" y="1736900"/>
            <a:ext cx="1239520" cy="1966682"/>
          </a:xfrm>
          <a:prstGeom prst="rect">
            <a:avLst/>
          </a:prstGeom>
          <a:noFill/>
        </p:spPr>
      </p:pic>
      <p:pic>
        <p:nvPicPr>
          <p:cNvPr id="5" name="Picture 2" descr="Maria Kallas &amp; Aristotelis Onasis | Aristóteles onassis, Maria callas,  Casais famosos"/>
          <p:cNvPicPr>
            <a:picLocks noChangeAspect="1" noChangeArrowheads="1"/>
          </p:cNvPicPr>
          <p:nvPr/>
        </p:nvPicPr>
        <p:blipFill>
          <a:blip r:embed="rId4"/>
          <a:srcRect/>
          <a:stretch>
            <a:fillRect/>
          </a:stretch>
        </p:blipFill>
        <p:spPr bwMode="auto">
          <a:xfrm>
            <a:off x="7426960" y="1"/>
            <a:ext cx="1717040" cy="1240084"/>
          </a:xfrm>
          <a:prstGeom prst="rect">
            <a:avLst/>
          </a:prstGeom>
          <a:noFill/>
        </p:spPr>
      </p:pic>
      <p:pic>
        <p:nvPicPr>
          <p:cNvPr id="6148" name="Picture 4" descr="Ο παθιασμένος έρωτας της Κάλλας για τον Ωνάση- Πώς αντέδρασε όταν έμαθε τον γάμο του με τη Τζάκι (ΕΙΚΟΝΕΣ)"/>
          <p:cNvPicPr>
            <a:picLocks noChangeAspect="1" noChangeArrowheads="1"/>
          </p:cNvPicPr>
          <p:nvPr/>
        </p:nvPicPr>
        <p:blipFill>
          <a:blip r:embed="rId5"/>
          <a:srcRect/>
          <a:stretch>
            <a:fillRect/>
          </a:stretch>
        </p:blipFill>
        <p:spPr bwMode="auto">
          <a:xfrm>
            <a:off x="0" y="1429616"/>
            <a:ext cx="1610024" cy="1569774"/>
          </a:xfrm>
          <a:prstGeom prst="rect">
            <a:avLst/>
          </a:prstGeom>
          <a:noFill/>
        </p:spPr>
      </p:pic>
      <p:sp>
        <p:nvSpPr>
          <p:cNvPr id="6152" name="AutoShape 8" descr="Aristotle Onassis - Aristotle Onassis &amp; Maria Callas Απο το αρχείο του  Dennis Tzannato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154" name="AutoShape 10" descr="Aristotle Onassis - Aristotle Onassis &amp; Maria Callas Απο το αρχείο του  Dennis Tzannato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156" name="AutoShape 12" descr="Aristotle Onassis - Aristotle Onassis &amp; Maria Callas Απο το αρχείο του  Dennis Tzannato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158" name="Picture 14" descr="Μπορεί να είναι εικόνα 2 άτομα"/>
          <p:cNvPicPr>
            <a:picLocks noChangeAspect="1" noChangeArrowheads="1"/>
          </p:cNvPicPr>
          <p:nvPr/>
        </p:nvPicPr>
        <p:blipFill>
          <a:blip r:embed="rId6"/>
          <a:srcRect/>
          <a:stretch>
            <a:fillRect/>
          </a:stretch>
        </p:blipFill>
        <p:spPr bwMode="auto">
          <a:xfrm flipH="1">
            <a:off x="4155438" y="4132739"/>
            <a:ext cx="1493521" cy="1010761"/>
          </a:xfrm>
          <a:prstGeom prst="rect">
            <a:avLst/>
          </a:prstGeom>
          <a:noFill/>
        </p:spPr>
      </p:pic>
      <p:pic>
        <p:nvPicPr>
          <p:cNvPr id="12" name="Picture 9" descr="Ωνάσης- Κάλλας: Μυστικά και αλήθειες"/>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0" y="3983420"/>
            <a:ext cx="2039007" cy="1160079"/>
          </a:xfrm>
          <a:prstGeom prst="rect">
            <a:avLst/>
          </a:prstGeom>
          <a:noFill/>
          <a:ln>
            <a:noFill/>
          </a:ln>
        </p:spPr>
      </p:pic>
      <p:pic>
        <p:nvPicPr>
          <p:cNvPr id="11266" name="Picture 2" descr="Μπορεί να είναι εικόνα 8 άτομα και κείμενο που λέει &quot;France ONASSIS Dimanche publie le livre... &quot;la force à ...dont le monde entier parle LA CALLAS perdre l'enfant.. FARA DU Ariana ayait ans et enfant 'espoir de temme POULOS Û) ...qu'elle elle attendait de NA Onassis chasse Callas son yacht pour partir en croisière avec Jackie! Si tu le gardes, tout est fini entre nous'&quot;"/>
          <p:cNvPicPr>
            <a:picLocks noChangeAspect="1" noChangeArrowheads="1"/>
          </p:cNvPicPr>
          <p:nvPr/>
        </p:nvPicPr>
        <p:blipFill>
          <a:blip r:embed="rId8"/>
          <a:srcRect/>
          <a:stretch>
            <a:fillRect/>
          </a:stretch>
        </p:blipFill>
        <p:spPr bwMode="auto">
          <a:xfrm>
            <a:off x="0" y="0"/>
            <a:ext cx="1645920" cy="1452880"/>
          </a:xfrm>
          <a:prstGeom prst="rect">
            <a:avLst/>
          </a:prstGeom>
          <a:noFill/>
        </p:spPr>
      </p:pic>
      <p:pic>
        <p:nvPicPr>
          <p:cNvPr id="11268" name="Picture 4" descr="Δεν υπάρχει διαθέσιμη περιγραφή για τη φωτογραφία."/>
          <p:cNvPicPr>
            <a:picLocks noChangeAspect="1" noChangeArrowheads="1"/>
          </p:cNvPicPr>
          <p:nvPr/>
        </p:nvPicPr>
        <p:blipFill>
          <a:blip r:embed="rId9"/>
          <a:srcRect/>
          <a:stretch>
            <a:fillRect/>
          </a:stretch>
        </p:blipFill>
        <p:spPr bwMode="auto">
          <a:xfrm>
            <a:off x="5746158" y="4124961"/>
            <a:ext cx="1721442" cy="1018539"/>
          </a:xfrm>
          <a:prstGeom prst="rect">
            <a:avLst/>
          </a:prstGeom>
          <a:noFill/>
        </p:spPr>
      </p:pic>
      <p:pic>
        <p:nvPicPr>
          <p:cNvPr id="11270" name="Picture 6" descr="Δεν υπάρχει διαθέσιμη περιγραφή για τη φωτογραφία."/>
          <p:cNvPicPr>
            <a:picLocks noChangeAspect="1" noChangeArrowheads="1"/>
          </p:cNvPicPr>
          <p:nvPr/>
        </p:nvPicPr>
        <p:blipFill>
          <a:blip r:embed="rId10"/>
          <a:srcRect/>
          <a:stretch>
            <a:fillRect/>
          </a:stretch>
        </p:blipFill>
        <p:spPr bwMode="auto">
          <a:xfrm>
            <a:off x="7590306" y="3698241"/>
            <a:ext cx="1553694" cy="1445259"/>
          </a:xfrm>
          <a:prstGeom prst="rect">
            <a:avLst/>
          </a:prstGeom>
          <a:noFill/>
        </p:spPr>
      </p:pic>
      <p:pic>
        <p:nvPicPr>
          <p:cNvPr id="11271" name="Picture 7"/>
          <p:cNvPicPr>
            <a:picLocks noChangeAspect="1" noChangeArrowheads="1"/>
          </p:cNvPicPr>
          <p:nvPr/>
        </p:nvPicPr>
        <p:blipFill>
          <a:blip r:embed="rId11"/>
          <a:srcRect/>
          <a:stretch>
            <a:fillRect/>
          </a:stretch>
        </p:blipFill>
        <p:spPr bwMode="auto">
          <a:xfrm>
            <a:off x="2042160" y="4450080"/>
            <a:ext cx="2113279" cy="6934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Θέμα1">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1394</TotalTime>
  <Words>828</Words>
  <Application>Microsoft Office PowerPoint</Application>
  <PresentationFormat>Προβολή στην οθόνη (16:9)</PresentationFormat>
  <Paragraphs>159</Paragraphs>
  <Slides>19</Slides>
  <Notes>3</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19</vt:i4>
      </vt:variant>
    </vt:vector>
  </HeadingPairs>
  <TitlesOfParts>
    <vt:vector size="25" baseType="lpstr">
      <vt:lpstr>Arial</vt:lpstr>
      <vt:lpstr>Consolas</vt:lpstr>
      <vt:lpstr>Agency FB</vt:lpstr>
      <vt:lpstr>Corbel</vt:lpstr>
      <vt:lpstr>Wingdings</vt:lpstr>
      <vt:lpstr>Θέμα1</vt:lpstr>
      <vt:lpstr>The beginning and the end of a Legend  </vt:lpstr>
      <vt:lpstr>Aristotle Onassis  (Aris or Aristos)  1906-1975</vt:lpstr>
      <vt:lpstr>Early Life </vt:lpstr>
      <vt:lpstr>Infallible instinct</vt:lpstr>
      <vt:lpstr>Professional Life </vt:lpstr>
      <vt:lpstr>Other investments</vt:lpstr>
      <vt:lpstr>Personal Life </vt:lpstr>
      <vt:lpstr>Onassis- Livanou (1946 –1960)  </vt:lpstr>
      <vt:lpstr>Onassis – Callas (1959-1968)</vt:lpstr>
      <vt:lpstr>Onassis – Kennedy (1968 -1975) </vt:lpstr>
      <vt:lpstr>The decline </vt:lpstr>
      <vt:lpstr>Health Problems </vt:lpstr>
      <vt:lpstr>Died - 15 March 1975 </vt:lpstr>
      <vt:lpstr>Διαφάνεια 14</vt:lpstr>
      <vt:lpstr>Διαφάνεια 15</vt:lpstr>
      <vt:lpstr>Διαφάνεια 16</vt:lpstr>
      <vt:lpstr>«Μηδένα προ του τέλους μακάριζε» </vt:lpstr>
      <vt:lpstr>References </vt:lpstr>
      <vt:lpstr>Διαφάνεια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Aristotelis Onasis   1906-1975</dc:title>
  <dc:creator>Francis Sofiou</dc:creator>
  <cp:lastModifiedBy>Admin</cp:lastModifiedBy>
  <cp:revision>23</cp:revision>
  <dcterms:modified xsi:type="dcterms:W3CDTF">2022-05-15T14:06:03Z</dcterms:modified>
</cp:coreProperties>
</file>