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a06bf0e2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a06bf0e2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a06bf0e2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a06bf0e2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a06bf0e2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a06bf0e2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87cc7c4b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87cc7c4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a06bf0e2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a06bf0e2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a06bf0e2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a06bf0e2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a06bf0e2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a06bf0e2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a06bf0e2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a06bf0e2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a06bf0e2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a06bf0e2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n.wikipedia.org/wiki/Women_in_Greece#cite_ref-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65497" y="0"/>
            <a:ext cx="5163300" cy="236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Жената и женското тяло в Античността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1590100" y="4202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Калина Лозева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bg"/>
              <a:t>Благодаря за вниманието !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00" y="258700"/>
            <a:ext cx="9252201" cy="46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-963550" y="259325"/>
            <a:ext cx="8520600" cy="5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2800"/>
              <a:t>Зараждане на патриархалния ред</a:t>
            </a:r>
            <a:endParaRPr sz="2800"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110000" y="989950"/>
            <a:ext cx="6373500" cy="3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 sz="1800"/>
              <a:t>Социален контекст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 sz="1800"/>
              <a:t>Култът към Богинята майка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 sz="1800"/>
              <a:t>Идеята за матриархат, съгласно Lerner, Women in History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 sz="1800"/>
              <a:t>Преходът матриархат- патриархат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 sz="1800"/>
              <a:t>Резултати от настъпването на патриархален ред </a:t>
            </a:r>
            <a:endParaRPr sz="18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8300" y="0"/>
            <a:ext cx="2355701" cy="348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09863"/>
            <a:ext cx="209550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0275" y="3115613"/>
            <a:ext cx="234315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0" y="0"/>
            <a:ext cx="7165500" cy="6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2800"/>
              <a:t>Статус на жените в Античния полис и Рим</a:t>
            </a:r>
            <a:endParaRPr sz="2800"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0" y="649050"/>
            <a:ext cx="7886700" cy="3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rgbClr val="2021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Архаиката (VIII - VI век пр.н.е.) и Класическия период (V—IV в. пр.н.е.), Атина </a:t>
            </a:r>
            <a:endParaRPr sz="1800">
              <a:solidFill>
                <a:srgbClr val="2021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Times New Roman"/>
              <a:buChar char="●"/>
            </a:pPr>
            <a:r>
              <a:rPr lang="bg" sz="1800">
                <a:solidFill>
                  <a:srgbClr val="2021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Средната възраст за сключване на брак за жена - 14 години</a:t>
            </a:r>
            <a:endParaRPr sz="1800">
              <a:solidFill>
                <a:srgbClr val="2021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Times New Roman"/>
              <a:buChar char="●"/>
            </a:pPr>
            <a:r>
              <a:rPr lang="bg" sz="1800">
                <a:solidFill>
                  <a:srgbClr val="2021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Съпругът като попечител и отговорник</a:t>
            </a:r>
            <a:endParaRPr sz="1800">
              <a:solidFill>
                <a:srgbClr val="2021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Times New Roman"/>
              <a:buChar char="●"/>
            </a:pPr>
            <a:r>
              <a:rPr lang="bg" sz="1800">
                <a:solidFill>
                  <a:srgbClr val="2021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Право на имущество (гражданство)</a:t>
            </a:r>
            <a:endParaRPr sz="1800">
              <a:solidFill>
                <a:srgbClr val="2021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rgbClr val="2021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Гален, Рим </a:t>
            </a:r>
            <a:endParaRPr sz="1800">
              <a:solidFill>
                <a:srgbClr val="2021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Times New Roman"/>
              <a:buChar char="●"/>
            </a:pPr>
            <a:r>
              <a:rPr lang="bg" sz="1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граждани (cives), но без право да гласуват или да заемат </a:t>
            </a:r>
            <a:endParaRPr sz="1800">
              <a:solidFill>
                <a:srgbClr val="20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публични позиции</a:t>
            </a:r>
            <a:endParaRPr sz="1800">
              <a:solidFill>
                <a:srgbClr val="20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Times New Roman"/>
              <a:buChar char="●"/>
            </a:pPr>
            <a:r>
              <a:rPr lang="bg" sz="18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разделено на наследството по равно между всичките деца, </a:t>
            </a:r>
            <a:endParaRPr sz="18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независимо от пола</a:t>
            </a:r>
            <a:endParaRPr sz="18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Times New Roman"/>
              <a:buChar char="●"/>
            </a:pPr>
            <a:r>
              <a:rPr lang="bg" sz="18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значението на лоялността към бащата </a:t>
            </a:r>
            <a:endParaRPr sz="18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850" y="1104122"/>
            <a:ext cx="2705100" cy="202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850" y="3128200"/>
            <a:ext cx="2805675" cy="19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0" y="0"/>
            <a:ext cx="6408300" cy="11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Женските репродуктивни органи като основна характеристика, ценност и недъг едновременно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101350" y="1147800"/>
            <a:ext cx="8499300" cy="22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imes New Roman"/>
              <a:buChar char="●"/>
            </a:pPr>
            <a:r>
              <a:rPr lang="bg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Социален контекст, статус на жената </a:t>
            </a:r>
            <a:endParaRPr>
              <a:solidFill>
                <a:srgbClr val="20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imes New Roman"/>
              <a:buChar char="●"/>
            </a:pPr>
            <a:r>
              <a:rPr lang="bg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Случаи от Хипократовия корпус </a:t>
            </a:r>
            <a:endParaRPr>
              <a:solidFill>
                <a:srgbClr val="20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imes New Roman"/>
              <a:buChar char="●"/>
            </a:pPr>
            <a:r>
              <a:rPr lang="bg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Популярни методи за лечение в Хипократовия корпус</a:t>
            </a:r>
            <a:endParaRPr>
              <a:solidFill>
                <a:srgbClr val="20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imes New Roman"/>
              <a:buChar char="●"/>
            </a:pPr>
            <a:r>
              <a:rPr lang="bg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Контрастът между мъжкия и женския пациент </a:t>
            </a:r>
            <a:endParaRPr>
              <a:solidFill>
                <a:srgbClr val="20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imes New Roman"/>
              <a:buChar char="●"/>
            </a:pPr>
            <a:r>
              <a:rPr lang="bg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Характеристика, ценност и недъг </a:t>
            </a:r>
            <a:endParaRPr>
              <a:solidFill>
                <a:srgbClr val="20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50" y="3197300"/>
            <a:ext cx="3701190" cy="19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8800" y="0"/>
            <a:ext cx="2295207" cy="30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174550" y="129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Обезценяването на женското тяло  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686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Изтичане на четирите хумора, идеята за обща медицина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Менструацията като индикатор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Аристотел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Гален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Калокагатия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Ролята на жената в процеса на оплождането 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050" y="1344175"/>
            <a:ext cx="2783075" cy="351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00" y="2916500"/>
            <a:ext cx="4146000" cy="22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0" y="0"/>
            <a:ext cx="9144000" cy="50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Най-благородни от всички [кръвоносни животни] са тези, чиято кръв е </a:t>
            </a:r>
            <a:r>
              <a:rPr b="1"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гореща</a:t>
            </a:r>
            <a:r>
              <a:rPr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същевременно тънка и чиста. Защото те са предразположени към развитието на смелост и интелект. По същия принцип, горните части са по-висшестоящи от долните, </a:t>
            </a:r>
            <a:r>
              <a:rPr b="1"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мъжкият пол - по-висш от женския</a:t>
            </a:r>
            <a:r>
              <a:rPr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дясната половина по-висша от лявата.  </a:t>
            </a:r>
            <a:endParaRPr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bg" sz="12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Politics, Аристотел </a:t>
            </a:r>
            <a:r>
              <a:rPr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bg" sz="15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по-злонамерени, по-малко непринудени, по-импулсивни... по-състрадателни... по-лесно довеждани до сълзи... по-ревниви, по-придирчиви, по-склонни да се карат и да нанасят удари... по-податлив на униние и по-трудно обнадеждени... по-лишени от срам или самоуважение, по-фалшиви в речта, по-измамни, с по-силна памет [и] ... също така по-будни; по-свиващи се [и] по-трудни за подбуждане към действие“ от мъжете </a:t>
            </a:r>
            <a:r>
              <a:rPr lang="bg" sz="15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bg" sz="15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History of Animals</a:t>
            </a:r>
            <a:r>
              <a:rPr lang="bg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608b1–14.)</a:t>
            </a:r>
            <a:endParaRPr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Следователно не е изненадващо, че женският пол е по-незавършен от мъжкия, понеже жената е </a:t>
            </a:r>
            <a:r>
              <a:rPr b="1"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по-студена</a:t>
            </a:r>
            <a:r>
              <a:rPr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Точно както сляпата къртица има незавършени очи…жената е по-незавършена от мъжа по отношение на възпроизводителните си органи. </a:t>
            </a:r>
            <a:endParaRPr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the Usefulness of the Parts of the Body, Гален</a:t>
            </a:r>
            <a:r>
              <a:rPr i="1" lang="bg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0" y="211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Достъп на жените до лекарската професия 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0" y="315450"/>
            <a:ext cx="8520600" cy="3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Липса на данни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Образованието на жените в Рим и Древна Гърция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Метродора, </a:t>
            </a:r>
            <a:r>
              <a:rPr lang="bg">
                <a:solidFill>
                  <a:srgbClr val="2021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„За болестите и лечението на жените“</a:t>
            </a:r>
            <a:endParaRPr>
              <a:solidFill>
                <a:srgbClr val="2021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bg">
                <a:solidFill>
                  <a:srgbClr val="2021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Акушерството </a:t>
            </a:r>
            <a:endParaRPr>
              <a:solidFill>
                <a:srgbClr val="2021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Times New Roman"/>
              <a:buChar char="●"/>
            </a:pPr>
            <a:r>
              <a:rPr lang="bg">
                <a:solidFill>
                  <a:srgbClr val="2021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Maleus maleficarum </a:t>
            </a:r>
            <a:endParaRPr>
              <a:solidFill>
                <a:srgbClr val="2021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bg">
                <a:solidFill>
                  <a:srgbClr val="2021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„Никой не причинява повече вреда на католическата вяра, отколкото на акушерките“</a:t>
            </a:r>
            <a:r>
              <a:rPr lang="bg" sz="1200">
                <a:solidFill>
                  <a:srgbClr val="20212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2021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0212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900" y="2839200"/>
            <a:ext cx="4887901" cy="23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4250" y="0"/>
            <a:ext cx="180975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623400" y="87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                          Източници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0" y="523875"/>
            <a:ext cx="8951400" cy="43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t/>
            </a:r>
            <a:endParaRPr b="1" i="1" sz="3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193" lvl="0" marL="457200" rtl="0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Bushak, L. (2014, March 4). </a:t>
            </a:r>
            <a:r>
              <a:rPr i="1"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Influential Women In Medicine: From The Past To The Present</a:t>
            </a: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Medical Daily. Retrieved January 16, 2022,from https://www.medicaldaily.com/most-influential-women-medicine-past-present-270560</a:t>
            </a:r>
            <a:endParaRPr sz="3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193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Cassell, D. K., &amp; Prendergast, B. (2020, October 25). </a:t>
            </a:r>
            <a:r>
              <a:rPr i="1"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Women Underrepresented in Clinical Trials: Why That's a Problem</a:t>
            </a: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Healthline. Retrieved December 26, 2021, from https://www.healthline.com/health-news/we-dont-have-enough-women-in-clinical-trials-why-thats-a-problem</a:t>
            </a:r>
            <a:endParaRPr sz="3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193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Cassidy, T. (2007). </a:t>
            </a:r>
            <a:r>
              <a:rPr i="1"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Birth: The Surprising History of How We Are Born</a:t>
            </a: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Grove Atlantic.</a:t>
            </a:r>
            <a:endParaRPr sz="3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193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Cleghorn, E. (2021). </a:t>
            </a:r>
            <a:r>
              <a:rPr i="1"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Unwell Women: Misdiagnosis and Myth in a Man-Made World</a:t>
            </a: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Penguin Publishing Group.</a:t>
            </a:r>
            <a:endParaRPr sz="3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193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Clemence, M. (2021, October 12). </a:t>
            </a:r>
            <a:r>
              <a:rPr i="1"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Doctors become the world's most trusted profession</a:t>
            </a: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Ipsos. Retrieved December 26, 2021, from https://www.ipsos.com/en/global-trustworthiness-index-2021</a:t>
            </a:r>
            <a:endParaRPr sz="3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193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Connell, S. M. (2016). </a:t>
            </a:r>
            <a:r>
              <a:rPr i="1"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Aristotle on Female Animals: A Study of the Generation of Animals</a:t>
            </a: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Cambridge University Press.</a:t>
            </a:r>
            <a:endParaRPr sz="3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193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Dean-Jones, L., Craik, E., &amp; Jouanna, J. (2018). </a:t>
            </a:r>
            <a:r>
              <a:rPr i="1"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Cambridge Companion to Hippocrates</a:t>
            </a: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(P. E. Pormann, Ed.). Cambridge University Press.</a:t>
            </a:r>
            <a:endParaRPr sz="3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193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Gerhard, U. (2001). </a:t>
            </a:r>
            <a:r>
              <a:rPr i="1"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Debating Women's Equality: Toward a Feminist Theory of Law from a European Perspective</a:t>
            </a: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(B. Cooper &amp; A. Brown, Trans.). Rutgers University Press.</a:t>
            </a:r>
            <a:endParaRPr sz="3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193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Hippocrates. (2018). </a:t>
            </a:r>
            <a:r>
              <a:rPr i="1"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Diseases of Women 1–2</a:t>
            </a: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(P. Potter, Trans.). Loeb Classical Library. 9780674996571</a:t>
            </a:r>
            <a:endParaRPr sz="3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193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Jayne Leonard, J. (2021, June). </a:t>
            </a:r>
            <a:r>
              <a:rPr i="1"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Gender bias in medical diagnosis: Facts, causes, and impact</a:t>
            </a:r>
            <a:r>
              <a:rPr lang="bg" sz="3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Medical News Today. Retrieved December 26, 2021, from https://www.medicalnewstoday.com/articles/gender-bias-in-medical-diagnosis</a:t>
            </a:r>
            <a:endParaRPr sz="3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t/>
            </a:r>
            <a:endParaRPr i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Източници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83400" y="1017725"/>
            <a:ext cx="8748900" cy="3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29083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Keuls, E. C. (1985). </a:t>
            </a: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Reign of the Phallus: Sexual Politics in Ancient Athens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(1st ed.). University of California Press. 9780520079298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083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Kraemer, S. (1991). The Origins of Fatherhood: An Ancient Family Process. </a:t>
            </a: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Process.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(4), 377–392. https://onlinelibrary.wiley.com/doi/10.1111/j.1545-5300.1991.00377.x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083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Lerner, G. (1986). </a:t>
            </a: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Women and history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Oxford University Press.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083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McGregor, A. J. (2020). </a:t>
            </a: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Sex Matters: How Male-Centric Medicine Endangers Women's Health and What We Can Do About It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Hachette Books.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083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Medicae: Women Doctors from the Roman Empire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(2019, March 11). SENTENTIAE ANTIQUAE. Retrieved January 16, 2022, from https://sententiaeantiquae.com/2019/03/11/medicae-women-doctors-from-the-roman-empire/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083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Saad, L. (2020, December 22). </a:t>
            </a: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Ethics Ratings Rise for Medical Workers and Teachers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Gallup News. Retrieved December 26, 2021, from https://news.gallup.com/poll/328136/ethics-ratings-rise-medical-workers-teachers.aspx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083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Strozier, R. M. (2002). </a:t>
            </a: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Foucault, subjectivity, and identity : historical constructions of subject and self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Wayne State University Press.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083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Raoux, J. (n.d.). </a:t>
            </a: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Vestal Virgin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Wikipedia. Retrieved January 20, 2022, from https://en.wikipedia.org/wiki/Vestal_Virgin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083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Women in ancient Rome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(n.d.). Wikipedia. Retrieved January 11, 2022, from https://en.wikipedia.org/wiki/Women_in_ancient_Rome#Always_a_daughter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083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Women in Greece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(n.d.). Wikipedia. Retrieved January 1, 2022, from </a:t>
            </a:r>
            <a:r>
              <a:rPr lang="bg" sz="1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https://en.wikipedia.org/wiki/Women_in_Greece#cite_ref-12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083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Bauer, S. W., &amp; Adams, F. (n.d.). </a:t>
            </a:r>
            <a:r>
              <a:rPr i="1"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Hippocratic Corpus</a:t>
            </a: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Wikipedia. Retrieved January 19, 2022, from https://en.wikipedia.org/wiki/Hippocratic_Corpus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