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48"/>
  </p:normalViewPr>
  <p:slideViewPr>
    <p:cSldViewPr snapToGrid="0" snapToObjects="1">
      <p:cViewPr>
        <p:scale>
          <a:sx n="100" d="100"/>
          <a:sy n="100" d="100"/>
        </p:scale>
        <p:origin x="85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AD28D-AB13-4657-9667-8C9783C1BAF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BEC7354-28D8-4DC0-AD1C-DEA3A7F62DA6}">
      <dgm:prSet/>
      <dgm:spPr/>
      <dgm:t>
        <a:bodyPr/>
        <a:lstStyle/>
        <a:p>
          <a:r>
            <a:rPr lang="en-US"/>
            <a:t>Bei den frühen Stadien --</a:t>
          </a:r>
          <a:r>
            <a:rPr lang="bg-BG"/>
            <a:t>&gt; </a:t>
          </a:r>
          <a:r>
            <a:rPr lang="de-DE"/>
            <a:t>chirurgisch mit hoher Erfolgsrate</a:t>
          </a:r>
          <a:endParaRPr lang="en-US"/>
        </a:p>
      </dgm:t>
    </dgm:pt>
    <dgm:pt modelId="{864EFB85-06CA-4C5A-9E47-155349136552}" type="parTrans" cxnId="{C8753E54-47E9-408B-9107-10BE77419606}">
      <dgm:prSet/>
      <dgm:spPr/>
      <dgm:t>
        <a:bodyPr/>
        <a:lstStyle/>
        <a:p>
          <a:endParaRPr lang="en-US"/>
        </a:p>
      </dgm:t>
    </dgm:pt>
    <dgm:pt modelId="{A9BCA085-0018-4000-A1CE-B5082DBAB8DF}" type="sibTrans" cxnId="{C8753E54-47E9-408B-9107-10BE77419606}">
      <dgm:prSet/>
      <dgm:spPr/>
      <dgm:t>
        <a:bodyPr/>
        <a:lstStyle/>
        <a:p>
          <a:endParaRPr lang="en-US"/>
        </a:p>
      </dgm:t>
    </dgm:pt>
    <dgm:pt modelId="{60680C05-662A-435D-A06C-56732B8B60BD}">
      <dgm:prSet/>
      <dgm:spPr/>
      <dgm:t>
        <a:bodyPr/>
        <a:lstStyle/>
        <a:p>
          <a:r>
            <a:rPr lang="de-DE"/>
            <a:t>In fortgeschrittenen Fällen gibt es höhere Risiko für Rezidive und in den Fällen sind verschiedene Behandlungsmethode benutzt.</a:t>
          </a:r>
          <a:endParaRPr lang="en-US"/>
        </a:p>
      </dgm:t>
    </dgm:pt>
    <dgm:pt modelId="{B1D8B1EA-248C-4773-96AD-3714BDDE5359}" type="parTrans" cxnId="{D5FFF97B-4907-47BD-BAC4-9F0DFB177424}">
      <dgm:prSet/>
      <dgm:spPr/>
      <dgm:t>
        <a:bodyPr/>
        <a:lstStyle/>
        <a:p>
          <a:endParaRPr lang="en-US"/>
        </a:p>
      </dgm:t>
    </dgm:pt>
    <dgm:pt modelId="{3F016454-5066-4F75-89F7-39F8FFA86BF9}" type="sibTrans" cxnId="{D5FFF97B-4907-47BD-BAC4-9F0DFB177424}">
      <dgm:prSet/>
      <dgm:spPr/>
      <dgm:t>
        <a:bodyPr/>
        <a:lstStyle/>
        <a:p>
          <a:endParaRPr lang="en-US"/>
        </a:p>
      </dgm:t>
    </dgm:pt>
    <dgm:pt modelId="{AF0DEB5F-0E55-456A-A2E3-0887EB1F8989}" type="pres">
      <dgm:prSet presAssocID="{EA6AD28D-AB13-4657-9667-8C9783C1BAF2}" presName="root" presStyleCnt="0">
        <dgm:presLayoutVars>
          <dgm:dir/>
          <dgm:resizeHandles val="exact"/>
        </dgm:presLayoutVars>
      </dgm:prSet>
      <dgm:spPr/>
    </dgm:pt>
    <dgm:pt modelId="{F03CCA05-5B90-420F-A273-C6D36F60A2C7}" type="pres">
      <dgm:prSet presAssocID="{ABEC7354-28D8-4DC0-AD1C-DEA3A7F62DA6}" presName="compNode" presStyleCnt="0"/>
      <dgm:spPr/>
    </dgm:pt>
    <dgm:pt modelId="{C5E05198-506E-48DC-B79D-458E9CB97917}" type="pres">
      <dgm:prSet presAssocID="{ABEC7354-28D8-4DC0-AD1C-DEA3A7F62DA6}" presName="bgRect" presStyleLbl="bgShp" presStyleIdx="0" presStyleCnt="2"/>
      <dgm:spPr/>
    </dgm:pt>
    <dgm:pt modelId="{24C2BF33-9A2F-42F2-89DE-295D4AF93F82}" type="pres">
      <dgm:prSet presAssocID="{ABEC7354-28D8-4DC0-AD1C-DEA3A7F62DA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6CC87378-53EE-449E-B58B-28298BA5527B}" type="pres">
      <dgm:prSet presAssocID="{ABEC7354-28D8-4DC0-AD1C-DEA3A7F62DA6}" presName="spaceRect" presStyleCnt="0"/>
      <dgm:spPr/>
    </dgm:pt>
    <dgm:pt modelId="{EE34343B-ACE4-4A77-A173-FD290A19245F}" type="pres">
      <dgm:prSet presAssocID="{ABEC7354-28D8-4DC0-AD1C-DEA3A7F62DA6}" presName="parTx" presStyleLbl="revTx" presStyleIdx="0" presStyleCnt="2">
        <dgm:presLayoutVars>
          <dgm:chMax val="0"/>
          <dgm:chPref val="0"/>
        </dgm:presLayoutVars>
      </dgm:prSet>
      <dgm:spPr/>
    </dgm:pt>
    <dgm:pt modelId="{4BA4FC5B-FAFA-4E68-ACA7-C63A3E4FD7BE}" type="pres">
      <dgm:prSet presAssocID="{A9BCA085-0018-4000-A1CE-B5082DBAB8DF}" presName="sibTrans" presStyleCnt="0"/>
      <dgm:spPr/>
    </dgm:pt>
    <dgm:pt modelId="{AD31ED39-339F-4CD6-BEB2-1DB18F9A38D6}" type="pres">
      <dgm:prSet presAssocID="{60680C05-662A-435D-A06C-56732B8B60BD}" presName="compNode" presStyleCnt="0"/>
      <dgm:spPr/>
    </dgm:pt>
    <dgm:pt modelId="{C8B3919F-2EE1-4AEC-9A60-327346B93F95}" type="pres">
      <dgm:prSet presAssocID="{60680C05-662A-435D-A06C-56732B8B60BD}" presName="bgRect" presStyleLbl="bgShp" presStyleIdx="1" presStyleCnt="2"/>
      <dgm:spPr/>
    </dgm:pt>
    <dgm:pt modelId="{A4D251BA-D4A0-4A7B-9902-9E169B23361E}" type="pres">
      <dgm:prSet presAssocID="{60680C05-662A-435D-A06C-56732B8B60B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8A5501A-27B5-471F-8FF3-13B13C891B6D}" type="pres">
      <dgm:prSet presAssocID="{60680C05-662A-435D-A06C-56732B8B60BD}" presName="spaceRect" presStyleCnt="0"/>
      <dgm:spPr/>
    </dgm:pt>
    <dgm:pt modelId="{069CA25F-27B7-483C-9572-210DD565D6EA}" type="pres">
      <dgm:prSet presAssocID="{60680C05-662A-435D-A06C-56732B8B60B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98DB001-FD55-4B53-9619-75771CC1BAA4}" type="presOf" srcId="{60680C05-662A-435D-A06C-56732B8B60BD}" destId="{069CA25F-27B7-483C-9572-210DD565D6EA}" srcOrd="0" destOrd="0" presId="urn:microsoft.com/office/officeart/2018/2/layout/IconVerticalSolidList"/>
    <dgm:cxn modelId="{9FE16415-30C1-4932-8F4C-4DDA4914CED5}" type="presOf" srcId="{ABEC7354-28D8-4DC0-AD1C-DEA3A7F62DA6}" destId="{EE34343B-ACE4-4A77-A173-FD290A19245F}" srcOrd="0" destOrd="0" presId="urn:microsoft.com/office/officeart/2018/2/layout/IconVerticalSolidList"/>
    <dgm:cxn modelId="{0F19AF34-40C1-4BE3-BA9E-67C147CE6CD0}" type="presOf" srcId="{EA6AD28D-AB13-4657-9667-8C9783C1BAF2}" destId="{AF0DEB5F-0E55-456A-A2E3-0887EB1F8989}" srcOrd="0" destOrd="0" presId="urn:microsoft.com/office/officeart/2018/2/layout/IconVerticalSolidList"/>
    <dgm:cxn modelId="{C8753E54-47E9-408B-9107-10BE77419606}" srcId="{EA6AD28D-AB13-4657-9667-8C9783C1BAF2}" destId="{ABEC7354-28D8-4DC0-AD1C-DEA3A7F62DA6}" srcOrd="0" destOrd="0" parTransId="{864EFB85-06CA-4C5A-9E47-155349136552}" sibTransId="{A9BCA085-0018-4000-A1CE-B5082DBAB8DF}"/>
    <dgm:cxn modelId="{D5FFF97B-4907-47BD-BAC4-9F0DFB177424}" srcId="{EA6AD28D-AB13-4657-9667-8C9783C1BAF2}" destId="{60680C05-662A-435D-A06C-56732B8B60BD}" srcOrd="1" destOrd="0" parTransId="{B1D8B1EA-248C-4773-96AD-3714BDDE5359}" sibTransId="{3F016454-5066-4F75-89F7-39F8FFA86BF9}"/>
    <dgm:cxn modelId="{8B713EF8-BDC3-4828-9D0A-61DDBD8E49C9}" type="presParOf" srcId="{AF0DEB5F-0E55-456A-A2E3-0887EB1F8989}" destId="{F03CCA05-5B90-420F-A273-C6D36F60A2C7}" srcOrd="0" destOrd="0" presId="urn:microsoft.com/office/officeart/2018/2/layout/IconVerticalSolidList"/>
    <dgm:cxn modelId="{F574D9D0-AF2D-4703-808E-F2AD6730FE2D}" type="presParOf" srcId="{F03CCA05-5B90-420F-A273-C6D36F60A2C7}" destId="{C5E05198-506E-48DC-B79D-458E9CB97917}" srcOrd="0" destOrd="0" presId="urn:microsoft.com/office/officeart/2018/2/layout/IconVerticalSolidList"/>
    <dgm:cxn modelId="{4D07B2A5-9094-4244-9C6F-F616566845CB}" type="presParOf" srcId="{F03CCA05-5B90-420F-A273-C6D36F60A2C7}" destId="{24C2BF33-9A2F-42F2-89DE-295D4AF93F82}" srcOrd="1" destOrd="0" presId="urn:microsoft.com/office/officeart/2018/2/layout/IconVerticalSolidList"/>
    <dgm:cxn modelId="{199AB35E-C89E-47F3-B20B-F79DDDE78520}" type="presParOf" srcId="{F03CCA05-5B90-420F-A273-C6D36F60A2C7}" destId="{6CC87378-53EE-449E-B58B-28298BA5527B}" srcOrd="2" destOrd="0" presId="urn:microsoft.com/office/officeart/2018/2/layout/IconVerticalSolidList"/>
    <dgm:cxn modelId="{3D257BCF-DFAD-49A4-850F-A5018D078696}" type="presParOf" srcId="{F03CCA05-5B90-420F-A273-C6D36F60A2C7}" destId="{EE34343B-ACE4-4A77-A173-FD290A19245F}" srcOrd="3" destOrd="0" presId="urn:microsoft.com/office/officeart/2018/2/layout/IconVerticalSolidList"/>
    <dgm:cxn modelId="{4F5363C6-2D48-4DA4-AEEE-D3FC585BB820}" type="presParOf" srcId="{AF0DEB5F-0E55-456A-A2E3-0887EB1F8989}" destId="{4BA4FC5B-FAFA-4E68-ACA7-C63A3E4FD7BE}" srcOrd="1" destOrd="0" presId="urn:microsoft.com/office/officeart/2018/2/layout/IconVerticalSolidList"/>
    <dgm:cxn modelId="{E1E8DE2F-791B-4A35-B59F-CA3ADFEF7432}" type="presParOf" srcId="{AF0DEB5F-0E55-456A-A2E3-0887EB1F8989}" destId="{AD31ED39-339F-4CD6-BEB2-1DB18F9A38D6}" srcOrd="2" destOrd="0" presId="urn:microsoft.com/office/officeart/2018/2/layout/IconVerticalSolidList"/>
    <dgm:cxn modelId="{D3C55B63-C538-41CC-ABD1-8394A311D6F7}" type="presParOf" srcId="{AD31ED39-339F-4CD6-BEB2-1DB18F9A38D6}" destId="{C8B3919F-2EE1-4AEC-9A60-327346B93F95}" srcOrd="0" destOrd="0" presId="urn:microsoft.com/office/officeart/2018/2/layout/IconVerticalSolidList"/>
    <dgm:cxn modelId="{B8A2824B-3C4D-4C72-9ED2-614D853BBAD6}" type="presParOf" srcId="{AD31ED39-339F-4CD6-BEB2-1DB18F9A38D6}" destId="{A4D251BA-D4A0-4A7B-9902-9E169B23361E}" srcOrd="1" destOrd="0" presId="urn:microsoft.com/office/officeart/2018/2/layout/IconVerticalSolidList"/>
    <dgm:cxn modelId="{90E34303-7283-4882-9A3B-CEEB2A3979C0}" type="presParOf" srcId="{AD31ED39-339F-4CD6-BEB2-1DB18F9A38D6}" destId="{58A5501A-27B5-471F-8FF3-13B13C891B6D}" srcOrd="2" destOrd="0" presId="urn:microsoft.com/office/officeart/2018/2/layout/IconVerticalSolidList"/>
    <dgm:cxn modelId="{74082E93-2D23-427E-BC18-4230BA0B3B7F}" type="presParOf" srcId="{AD31ED39-339F-4CD6-BEB2-1DB18F9A38D6}" destId="{069CA25F-27B7-483C-9572-210DD565D6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EE7F5-78A2-4A42-B788-C3BB22F306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86E02B-864C-4251-9993-E839FFC44884}">
      <dgm:prSet/>
      <dgm:spPr/>
      <dgm:t>
        <a:bodyPr/>
        <a:lstStyle/>
        <a:p>
          <a:r>
            <a:rPr lang="en-US"/>
            <a:t>Es kommt häufig zu einem Rückfall.</a:t>
          </a:r>
        </a:p>
      </dgm:t>
    </dgm:pt>
    <dgm:pt modelId="{17D69161-3D78-4749-B9C9-512D96995C70}" type="parTrans" cxnId="{E5A7F686-C37F-4FA4-9FA4-D4A611340850}">
      <dgm:prSet/>
      <dgm:spPr/>
      <dgm:t>
        <a:bodyPr/>
        <a:lstStyle/>
        <a:p>
          <a:endParaRPr lang="en-US"/>
        </a:p>
      </dgm:t>
    </dgm:pt>
    <dgm:pt modelId="{B32AA28C-AD43-4F51-9650-500807C031E1}" type="sibTrans" cxnId="{E5A7F686-C37F-4FA4-9FA4-D4A611340850}">
      <dgm:prSet/>
      <dgm:spPr/>
      <dgm:t>
        <a:bodyPr/>
        <a:lstStyle/>
        <a:p>
          <a:endParaRPr lang="en-US"/>
        </a:p>
      </dgm:t>
    </dgm:pt>
    <dgm:pt modelId="{0AEB5E2F-971E-4756-988A-669781BA5126}">
      <dgm:prSet/>
      <dgm:spPr/>
      <dgm:t>
        <a:bodyPr/>
        <a:lstStyle/>
        <a:p>
          <a:r>
            <a:rPr lang="en-US"/>
            <a:t>Fünf-Jahres-Überlebensrate von etwa 50%.</a:t>
          </a:r>
        </a:p>
      </dgm:t>
    </dgm:pt>
    <dgm:pt modelId="{E008562F-CBC7-4908-94E6-C9084CD58807}" type="parTrans" cxnId="{8EBFF1ED-EBEF-461D-AA62-7938A51A5A06}">
      <dgm:prSet/>
      <dgm:spPr/>
      <dgm:t>
        <a:bodyPr/>
        <a:lstStyle/>
        <a:p>
          <a:endParaRPr lang="en-US"/>
        </a:p>
      </dgm:t>
    </dgm:pt>
    <dgm:pt modelId="{B3DF1F48-E941-4ABC-8F7B-B4D6DA5577E2}" type="sibTrans" cxnId="{8EBFF1ED-EBEF-461D-AA62-7938A51A5A06}">
      <dgm:prSet/>
      <dgm:spPr/>
      <dgm:t>
        <a:bodyPr/>
        <a:lstStyle/>
        <a:p>
          <a:endParaRPr lang="en-US"/>
        </a:p>
      </dgm:t>
    </dgm:pt>
    <dgm:pt modelId="{11209F45-6FA7-4E64-9C0E-01D3E7D43D88}">
      <dgm:prSet/>
      <dgm:spPr/>
      <dgm:t>
        <a:bodyPr/>
        <a:lstStyle/>
        <a:p>
          <a:r>
            <a:rPr lang="en-US"/>
            <a:t>Weltweit sind mehrere Männer davon beschägigt als Frauen.</a:t>
          </a:r>
        </a:p>
      </dgm:t>
    </dgm:pt>
    <dgm:pt modelId="{DC3CA593-D0A3-4C3E-AB23-871863E64C82}" type="parTrans" cxnId="{FCBA720E-E427-407F-96C0-1EE329BDA38E}">
      <dgm:prSet/>
      <dgm:spPr/>
      <dgm:t>
        <a:bodyPr/>
        <a:lstStyle/>
        <a:p>
          <a:endParaRPr lang="en-US"/>
        </a:p>
      </dgm:t>
    </dgm:pt>
    <dgm:pt modelId="{53149408-EB25-4BD1-9474-C9854CCBC8DF}" type="sibTrans" cxnId="{FCBA720E-E427-407F-96C0-1EE329BDA38E}">
      <dgm:prSet/>
      <dgm:spPr/>
      <dgm:t>
        <a:bodyPr/>
        <a:lstStyle/>
        <a:p>
          <a:endParaRPr lang="en-US"/>
        </a:p>
      </dgm:t>
    </dgm:pt>
    <dgm:pt modelId="{501CAF9E-4BF8-D347-BF19-ECEFBEC3B4F5}" type="pres">
      <dgm:prSet presAssocID="{D0AEE7F5-78A2-4A42-B788-C3BB22F306CA}" presName="linear" presStyleCnt="0">
        <dgm:presLayoutVars>
          <dgm:animLvl val="lvl"/>
          <dgm:resizeHandles val="exact"/>
        </dgm:presLayoutVars>
      </dgm:prSet>
      <dgm:spPr/>
    </dgm:pt>
    <dgm:pt modelId="{BDAB3FBA-02CF-894F-9ED1-4B87681AE93F}" type="pres">
      <dgm:prSet presAssocID="{F986E02B-864C-4251-9993-E839FFC448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7E7567-CC03-E748-A4B9-1D18C986912B}" type="pres">
      <dgm:prSet presAssocID="{B32AA28C-AD43-4F51-9650-500807C031E1}" presName="spacer" presStyleCnt="0"/>
      <dgm:spPr/>
    </dgm:pt>
    <dgm:pt modelId="{852F8CA2-31E2-E541-ADD7-F7499D0F88D1}" type="pres">
      <dgm:prSet presAssocID="{0AEB5E2F-971E-4756-988A-669781BA51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22625DB-78B0-7A41-8249-E3C845622F76}" type="pres">
      <dgm:prSet presAssocID="{B3DF1F48-E941-4ABC-8F7B-B4D6DA5577E2}" presName="spacer" presStyleCnt="0"/>
      <dgm:spPr/>
    </dgm:pt>
    <dgm:pt modelId="{F9D4690E-2A4A-3B4F-BE46-D0971893A361}" type="pres">
      <dgm:prSet presAssocID="{11209F45-6FA7-4E64-9C0E-01D3E7D43D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CBA720E-E427-407F-96C0-1EE329BDA38E}" srcId="{D0AEE7F5-78A2-4A42-B788-C3BB22F306CA}" destId="{11209F45-6FA7-4E64-9C0E-01D3E7D43D88}" srcOrd="2" destOrd="0" parTransId="{DC3CA593-D0A3-4C3E-AB23-871863E64C82}" sibTransId="{53149408-EB25-4BD1-9474-C9854CCBC8DF}"/>
    <dgm:cxn modelId="{F8E14F28-5AED-5D4A-851A-FD934BA844AF}" type="presOf" srcId="{F986E02B-864C-4251-9993-E839FFC44884}" destId="{BDAB3FBA-02CF-894F-9ED1-4B87681AE93F}" srcOrd="0" destOrd="0" presId="urn:microsoft.com/office/officeart/2005/8/layout/vList2"/>
    <dgm:cxn modelId="{9CD60A77-F1ED-C145-B8C5-59E2FA48DF0F}" type="presOf" srcId="{D0AEE7F5-78A2-4A42-B788-C3BB22F306CA}" destId="{501CAF9E-4BF8-D347-BF19-ECEFBEC3B4F5}" srcOrd="0" destOrd="0" presId="urn:microsoft.com/office/officeart/2005/8/layout/vList2"/>
    <dgm:cxn modelId="{A4FA5C7D-8BAF-2048-8F02-BB68AE44FC5C}" type="presOf" srcId="{0AEB5E2F-971E-4756-988A-669781BA5126}" destId="{852F8CA2-31E2-E541-ADD7-F7499D0F88D1}" srcOrd="0" destOrd="0" presId="urn:microsoft.com/office/officeart/2005/8/layout/vList2"/>
    <dgm:cxn modelId="{E5A7F686-C37F-4FA4-9FA4-D4A611340850}" srcId="{D0AEE7F5-78A2-4A42-B788-C3BB22F306CA}" destId="{F986E02B-864C-4251-9993-E839FFC44884}" srcOrd="0" destOrd="0" parTransId="{17D69161-3D78-4749-B9C9-512D96995C70}" sibTransId="{B32AA28C-AD43-4F51-9650-500807C031E1}"/>
    <dgm:cxn modelId="{1B8251AB-A346-2545-B7B5-BE7E27B6A558}" type="presOf" srcId="{11209F45-6FA7-4E64-9C0E-01D3E7D43D88}" destId="{F9D4690E-2A4A-3B4F-BE46-D0971893A361}" srcOrd="0" destOrd="0" presId="urn:microsoft.com/office/officeart/2005/8/layout/vList2"/>
    <dgm:cxn modelId="{8EBFF1ED-EBEF-461D-AA62-7938A51A5A06}" srcId="{D0AEE7F5-78A2-4A42-B788-C3BB22F306CA}" destId="{0AEB5E2F-971E-4756-988A-669781BA5126}" srcOrd="1" destOrd="0" parTransId="{E008562F-CBC7-4908-94E6-C9084CD58807}" sibTransId="{B3DF1F48-E941-4ABC-8F7B-B4D6DA5577E2}"/>
    <dgm:cxn modelId="{705930E5-DB01-A845-824D-6744FD6059B5}" type="presParOf" srcId="{501CAF9E-4BF8-D347-BF19-ECEFBEC3B4F5}" destId="{BDAB3FBA-02CF-894F-9ED1-4B87681AE93F}" srcOrd="0" destOrd="0" presId="urn:microsoft.com/office/officeart/2005/8/layout/vList2"/>
    <dgm:cxn modelId="{EFC507CC-98ED-924F-BA50-68E1401EDE4B}" type="presParOf" srcId="{501CAF9E-4BF8-D347-BF19-ECEFBEC3B4F5}" destId="{BC7E7567-CC03-E748-A4B9-1D18C986912B}" srcOrd="1" destOrd="0" presId="urn:microsoft.com/office/officeart/2005/8/layout/vList2"/>
    <dgm:cxn modelId="{4F3D4482-7220-5647-A34A-052124E2733E}" type="presParOf" srcId="{501CAF9E-4BF8-D347-BF19-ECEFBEC3B4F5}" destId="{852F8CA2-31E2-E541-ADD7-F7499D0F88D1}" srcOrd="2" destOrd="0" presId="urn:microsoft.com/office/officeart/2005/8/layout/vList2"/>
    <dgm:cxn modelId="{B1F977F4-4192-9349-AE54-E90B379B6870}" type="presParOf" srcId="{501CAF9E-4BF8-D347-BF19-ECEFBEC3B4F5}" destId="{922625DB-78B0-7A41-8249-E3C845622F76}" srcOrd="3" destOrd="0" presId="urn:microsoft.com/office/officeart/2005/8/layout/vList2"/>
    <dgm:cxn modelId="{DB079BB7-C33B-1648-9B32-4E3AD2010A9B}" type="presParOf" srcId="{501CAF9E-4BF8-D347-BF19-ECEFBEC3B4F5}" destId="{F9D4690E-2A4A-3B4F-BE46-D0971893A36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05198-506E-48DC-B79D-458E9CB97917}">
      <dsp:nvSpPr>
        <dsp:cNvPr id="0" name=""/>
        <dsp:cNvSpPr/>
      </dsp:nvSpPr>
      <dsp:spPr>
        <a:xfrm>
          <a:off x="0" y="855617"/>
          <a:ext cx="6541475" cy="15796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2BF33-9A2F-42F2-89DE-295D4AF93F82}">
      <dsp:nvSpPr>
        <dsp:cNvPr id="0" name=""/>
        <dsp:cNvSpPr/>
      </dsp:nvSpPr>
      <dsp:spPr>
        <a:xfrm>
          <a:off x="477829" y="1211027"/>
          <a:ext cx="868780" cy="8687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4343B-ACE4-4A77-A173-FD290A19245F}">
      <dsp:nvSpPr>
        <dsp:cNvPr id="0" name=""/>
        <dsp:cNvSpPr/>
      </dsp:nvSpPr>
      <dsp:spPr>
        <a:xfrm>
          <a:off x="1824438" y="855617"/>
          <a:ext cx="4717036" cy="1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74" tIns="167174" rIns="167174" bIns="16717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Bei den frühen Stadien --</a:t>
          </a:r>
          <a:r>
            <a:rPr lang="bg-BG" sz="2100" kern="1200"/>
            <a:t>&gt; </a:t>
          </a:r>
          <a:r>
            <a:rPr lang="de-DE" sz="2100" kern="1200"/>
            <a:t>chirurgisch mit hoher Erfolgsrate</a:t>
          </a:r>
          <a:endParaRPr lang="en-US" sz="2100" kern="1200"/>
        </a:p>
      </dsp:txBody>
      <dsp:txXfrm>
        <a:off x="1824438" y="855617"/>
        <a:ext cx="4717036" cy="1579600"/>
      </dsp:txXfrm>
    </dsp:sp>
    <dsp:sp modelId="{C8B3919F-2EE1-4AEC-9A60-327346B93F95}">
      <dsp:nvSpPr>
        <dsp:cNvPr id="0" name=""/>
        <dsp:cNvSpPr/>
      </dsp:nvSpPr>
      <dsp:spPr>
        <a:xfrm>
          <a:off x="0" y="2830118"/>
          <a:ext cx="6541475" cy="1579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251BA-D4A0-4A7B-9902-9E169B23361E}">
      <dsp:nvSpPr>
        <dsp:cNvPr id="0" name=""/>
        <dsp:cNvSpPr/>
      </dsp:nvSpPr>
      <dsp:spPr>
        <a:xfrm>
          <a:off x="477829" y="3185528"/>
          <a:ext cx="868780" cy="8687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CA25F-27B7-483C-9572-210DD565D6EA}">
      <dsp:nvSpPr>
        <dsp:cNvPr id="0" name=""/>
        <dsp:cNvSpPr/>
      </dsp:nvSpPr>
      <dsp:spPr>
        <a:xfrm>
          <a:off x="1824438" y="2830118"/>
          <a:ext cx="4717036" cy="1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74" tIns="167174" rIns="167174" bIns="16717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In fortgeschrittenen Fällen gibt es höhere Risiko für Rezidive und in den Fällen sind verschiedene Behandlungsmethode benutzt.</a:t>
          </a:r>
          <a:endParaRPr lang="en-US" sz="2100" kern="1200"/>
        </a:p>
      </dsp:txBody>
      <dsp:txXfrm>
        <a:off x="1824438" y="2830118"/>
        <a:ext cx="4717036" cy="1579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B3FBA-02CF-894F-9ED1-4B87681AE93F}">
      <dsp:nvSpPr>
        <dsp:cNvPr id="0" name=""/>
        <dsp:cNvSpPr/>
      </dsp:nvSpPr>
      <dsp:spPr>
        <a:xfrm>
          <a:off x="0" y="1412"/>
          <a:ext cx="5487146" cy="131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Es kommt häufig zu einem Rückfall.</a:t>
          </a:r>
        </a:p>
      </dsp:txBody>
      <dsp:txXfrm>
        <a:off x="63968" y="65380"/>
        <a:ext cx="5359210" cy="1182464"/>
      </dsp:txXfrm>
    </dsp:sp>
    <dsp:sp modelId="{852F8CA2-31E2-E541-ADD7-F7499D0F88D1}">
      <dsp:nvSpPr>
        <dsp:cNvPr id="0" name=""/>
        <dsp:cNvSpPr/>
      </dsp:nvSpPr>
      <dsp:spPr>
        <a:xfrm>
          <a:off x="0" y="1403972"/>
          <a:ext cx="5487146" cy="131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Fünf-Jahres-Überlebensrate von etwa 50%.</a:t>
          </a:r>
        </a:p>
      </dsp:txBody>
      <dsp:txXfrm>
        <a:off x="63968" y="1467940"/>
        <a:ext cx="5359210" cy="1182464"/>
      </dsp:txXfrm>
    </dsp:sp>
    <dsp:sp modelId="{F9D4690E-2A4A-3B4F-BE46-D0971893A361}">
      <dsp:nvSpPr>
        <dsp:cNvPr id="0" name=""/>
        <dsp:cNvSpPr/>
      </dsp:nvSpPr>
      <dsp:spPr>
        <a:xfrm>
          <a:off x="0" y="2806532"/>
          <a:ext cx="5487146" cy="131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Weltweit sind mehrere Männer davon beschägigt als Frauen.</a:t>
          </a:r>
        </a:p>
      </dsp:txBody>
      <dsp:txXfrm>
        <a:off x="63968" y="2870500"/>
        <a:ext cx="5359210" cy="1182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B5C24-292A-EC45-A222-1296A0E3914D}" type="datetimeFigureOut">
              <a:rPr lang="en-BG" smtClean="0"/>
              <a:t>5/14/22</a:t>
            </a:fld>
            <a:endParaRPr lang="en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F1A8E-8B63-A845-B52E-3DD7A4DA09E1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91466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F1A8E-8B63-A845-B52E-3DD7A4DA09E1}" type="slidenum">
              <a:rPr lang="en-BG" smtClean="0"/>
              <a:t>8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50922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4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1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5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9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2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1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6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1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5/14/22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62" r:id="rId6"/>
    <p:sldLayoutId id="2147483757" r:id="rId7"/>
    <p:sldLayoutId id="2147483758" r:id="rId8"/>
    <p:sldLayoutId id="2147483759" r:id="rId9"/>
    <p:sldLayoutId id="2147483761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klinik-duesseldorf.de/patienten-besucher/klinikeninstitutezentren/klinik-fuer-mund-kiefer-und-plastische-gesichtschirurgie/behandlungsspektrum/mundhoehlenkarzinom" TargetMode="External"/><Relationship Id="rId3" Type="http://schemas.openxmlformats.org/officeDocument/2006/relationships/hyperlink" Target="https://www.uniklinik-duesseldorf.de/patienten-besucher/klinikeninstitutezentren/klinik-fuer-mund-kiefer-und-plastische-gesichtschirurgie/behandlungsspektrum/mundhoehlenkarzinomn" TargetMode="External"/><Relationship Id="rId7" Type="http://schemas.openxmlformats.org/officeDocument/2006/relationships/hyperlink" Target="https://www.nsi.bg/sites/default/files/files/publications/Zdraveopazvane_2020.pdf" TargetMode="External"/><Relationship Id="rId2" Type="http://schemas.openxmlformats.org/officeDocument/2006/relationships/hyperlink" Target="https://www.patienten-information.de/kurzinformationen/mundhoehlenkreb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e.wikipedia.org/wiki/Mundh&#246;hlenkarzinom" TargetMode="External"/><Relationship Id="rId5" Type="http://schemas.openxmlformats.org/officeDocument/2006/relationships/hyperlink" Target="https://www.zm-online.de/fallback-detail/eine-neue-zunge-aus-dem-unterarm/" TargetMode="External"/><Relationship Id="rId4" Type="http://schemas.openxmlformats.org/officeDocument/2006/relationships/hyperlink" Target="https://www.klinikum-oldenburg.de/zentren-kliniken/zentren/prostatakarzinom-zentrum-oldenburg/prostatakarzinom/was-ist-prostatakrebs" TargetMode="External"/><Relationship Id="rId9" Type="http://schemas.openxmlformats.org/officeDocument/2006/relationships/hyperlink" Target="https://www.iab-forum.de/iab-prognose-2022-konjunkturaufschwung-ausgebremst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1CC53-6AD8-4F3B-4885-F5727C623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869" y="1994264"/>
            <a:ext cx="6935872" cy="3922755"/>
          </a:xfrm>
        </p:spPr>
        <p:txBody>
          <a:bodyPr>
            <a:normAutofit/>
          </a:bodyPr>
          <a:lstStyle/>
          <a:p>
            <a:pPr algn="r"/>
            <a:r>
              <a:rPr lang="de-DE" sz="3600" dirty="0"/>
              <a:t>Mundhöhlenkarzinom</a:t>
            </a:r>
            <a:endParaRPr lang="en-BG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3C68C-07D6-3677-6AC8-0B537C69B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1050878"/>
            <a:ext cx="6157951" cy="943386"/>
          </a:xfrm>
        </p:spPr>
        <p:txBody>
          <a:bodyPr>
            <a:normAutofit/>
          </a:bodyPr>
          <a:lstStyle/>
          <a:p>
            <a:pPr algn="r"/>
            <a:r>
              <a:rPr lang="en-BG" dirty="0"/>
              <a:t>Fakultät für zahnmedizin sofia</a:t>
            </a:r>
          </a:p>
          <a:p>
            <a:pPr algn="r"/>
            <a:r>
              <a:rPr lang="en-BG" dirty="0"/>
              <a:t>Ivan Lazarov Gruppe 16.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D2AA8-157A-7344-682C-DAE6FD2BC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55" r="29615" b="-1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55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A9B0A-37B1-8840-2EF4-C5371735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533400"/>
            <a:ext cx="4529138" cy="1671639"/>
          </a:xfrm>
        </p:spPr>
        <p:txBody>
          <a:bodyPr>
            <a:normAutofit/>
          </a:bodyPr>
          <a:lstStyle/>
          <a:p>
            <a:r>
              <a:rPr lang="en-GB" sz="3100" b="1" i="0" dirty="0"/>
              <a:t>Eine </a:t>
            </a:r>
            <a:r>
              <a:rPr lang="en-GB" sz="3100" b="1" i="0" dirty="0" err="1"/>
              <a:t>neue</a:t>
            </a:r>
            <a:r>
              <a:rPr lang="en-GB" sz="3100" b="1" i="0" dirty="0"/>
              <a:t> </a:t>
            </a:r>
            <a:r>
              <a:rPr lang="en-GB" sz="3100" b="1" i="0" dirty="0" err="1"/>
              <a:t>Zunge</a:t>
            </a:r>
            <a:r>
              <a:rPr lang="en-GB" sz="3100" b="1" i="0" dirty="0"/>
              <a:t> </a:t>
            </a:r>
            <a:r>
              <a:rPr lang="en-GB" sz="3100" b="1" i="0" dirty="0" err="1"/>
              <a:t>aus</a:t>
            </a:r>
            <a:r>
              <a:rPr lang="en-GB" sz="3100" b="1" i="0" dirty="0"/>
              <a:t> </a:t>
            </a:r>
            <a:r>
              <a:rPr lang="en-GB" sz="3100" b="1" i="0" dirty="0" err="1"/>
              <a:t>dem</a:t>
            </a:r>
            <a:r>
              <a:rPr lang="en-GB" sz="3100" b="1" i="0" dirty="0"/>
              <a:t> </a:t>
            </a:r>
            <a:r>
              <a:rPr lang="en-GB" sz="3100" b="1" i="0" dirty="0" err="1"/>
              <a:t>Unterarm</a:t>
            </a:r>
            <a:br>
              <a:rPr lang="bg-BG" sz="3100" b="1" i="0" dirty="0"/>
            </a:br>
            <a:r>
              <a:rPr lang="de-DE" sz="2200" b="1" i="0" dirty="0"/>
              <a:t>23. Juni 2016</a:t>
            </a:r>
            <a:br>
              <a:rPr lang="en-GB" sz="3100" b="1" i="0" dirty="0"/>
            </a:br>
            <a:endParaRPr lang="en-BG" sz="31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543E128-4841-5B87-B419-953905971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816100"/>
            <a:ext cx="4405314" cy="4508499"/>
          </a:xfrm>
        </p:spPr>
        <p:txBody>
          <a:bodyPr>
            <a:normAutofit/>
          </a:bodyPr>
          <a:lstStyle/>
          <a:p>
            <a:r>
              <a:rPr lang="en-GB" dirty="0"/>
              <a:t>65-jährige Frau</a:t>
            </a:r>
          </a:p>
          <a:p>
            <a:r>
              <a:rPr lang="en-GB" dirty="0"/>
              <a:t>Bis </a:t>
            </a:r>
            <a:r>
              <a:rPr lang="en-GB" dirty="0" err="1"/>
              <a:t>vor</a:t>
            </a:r>
            <a:r>
              <a:rPr lang="en-GB" dirty="0"/>
              <a:t> 34 Jahren </a:t>
            </a:r>
            <a:r>
              <a:rPr lang="en-GB" dirty="0" err="1"/>
              <a:t>hatte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insgesamt</a:t>
            </a:r>
            <a:r>
              <a:rPr lang="en-GB" dirty="0"/>
              <a:t> </a:t>
            </a:r>
            <a:r>
              <a:rPr lang="en-GB" dirty="0" err="1"/>
              <a:t>zehn</a:t>
            </a:r>
            <a:r>
              <a:rPr lang="en-GB" dirty="0"/>
              <a:t> Jahre </a:t>
            </a:r>
            <a:r>
              <a:rPr lang="en-GB" dirty="0" err="1"/>
              <a:t>regelmäßig</a:t>
            </a:r>
            <a:r>
              <a:rPr lang="en-GB" dirty="0"/>
              <a:t> </a:t>
            </a:r>
            <a:r>
              <a:rPr lang="en-GB" dirty="0" err="1"/>
              <a:t>geraucht</a:t>
            </a:r>
            <a:endParaRPr lang="en-GB" dirty="0"/>
          </a:p>
          <a:p>
            <a:r>
              <a:rPr lang="en-GB" b="1" dirty="0"/>
              <a:t>POST </a:t>
            </a:r>
            <a:r>
              <a:rPr lang="en-GB" b="1" dirty="0" err="1"/>
              <a:t>OP:</a:t>
            </a:r>
            <a:r>
              <a:rPr lang="en-GB" dirty="0" err="1"/>
              <a:t>Die</a:t>
            </a:r>
            <a:r>
              <a:rPr lang="en-GB" dirty="0"/>
              <a:t> </a:t>
            </a:r>
            <a:r>
              <a:rPr lang="en-GB" dirty="0" err="1"/>
              <a:t>Patientin</a:t>
            </a:r>
            <a:r>
              <a:rPr lang="en-GB" dirty="0"/>
              <a:t> </a:t>
            </a:r>
            <a:r>
              <a:rPr lang="en-GB" dirty="0" err="1"/>
              <a:t>übte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dirty="0" err="1"/>
              <a:t>Logopädin</a:t>
            </a:r>
            <a:r>
              <a:rPr lang="en-GB" dirty="0"/>
              <a:t> und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heute</a:t>
            </a:r>
            <a:r>
              <a:rPr lang="en-GB" dirty="0"/>
              <a:t> in der Lage, die </a:t>
            </a:r>
            <a:r>
              <a:rPr lang="en-GB" dirty="0" err="1"/>
              <a:t>Zunge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ersetzen</a:t>
            </a:r>
            <a:r>
              <a:rPr lang="en-GB" dirty="0"/>
              <a:t> </a:t>
            </a:r>
            <a:r>
              <a:rPr lang="en-GB" dirty="0" err="1"/>
              <a:t>Muskelteil</a:t>
            </a:r>
            <a:r>
              <a:rPr lang="en-GB" dirty="0"/>
              <a:t> in alle </a:t>
            </a:r>
            <a:r>
              <a:rPr lang="en-GB" dirty="0" err="1"/>
              <a:t>Richtungen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bewegen</a:t>
            </a:r>
            <a:r>
              <a:rPr lang="en-GB" dirty="0"/>
              <a:t>. 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C8E9D5-FDCB-6DBB-C07B-6868888F0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1369219"/>
            <a:ext cx="5562600" cy="3142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203956-54C2-C81A-25E5-E1276AEE5E8D}"/>
              </a:ext>
            </a:extLst>
          </p:cNvPr>
          <p:cNvSpPr txBox="1"/>
          <p:nvPr/>
        </p:nvSpPr>
        <p:spPr>
          <a:xfrm>
            <a:off x="6261100" y="5057505"/>
            <a:ext cx="59309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Dieses </a:t>
            </a:r>
            <a:r>
              <a:rPr lang="en-GB" b="1" dirty="0" err="1"/>
              <a:t>Teilstück</a:t>
            </a:r>
            <a:r>
              <a:rPr lang="en-GB" b="1" dirty="0"/>
              <a:t> der </a:t>
            </a:r>
            <a:r>
              <a:rPr lang="en-GB" b="1" dirty="0" err="1"/>
              <a:t>Zunge</a:t>
            </a:r>
            <a:r>
              <a:rPr lang="en-GB" b="1" dirty="0"/>
              <a:t> </a:t>
            </a:r>
            <a:r>
              <a:rPr lang="en-GB" b="1" dirty="0" err="1"/>
              <a:t>wurde</a:t>
            </a:r>
            <a:r>
              <a:rPr lang="en-GB" b="1" dirty="0"/>
              <a:t> </a:t>
            </a:r>
            <a:r>
              <a:rPr lang="en-GB" b="1" dirty="0" err="1"/>
              <a:t>nach</a:t>
            </a:r>
            <a:r>
              <a:rPr lang="en-GB" b="1" dirty="0"/>
              <a:t> der </a:t>
            </a:r>
            <a:r>
              <a:rPr lang="en-GB" b="1" dirty="0" err="1"/>
              <a:t>Tumorentfernung</a:t>
            </a:r>
            <a:r>
              <a:rPr lang="en-GB" b="1" dirty="0"/>
              <a:t> </a:t>
            </a:r>
            <a:r>
              <a:rPr lang="en-GB" b="1" dirty="0" err="1"/>
              <a:t>mit</a:t>
            </a:r>
            <a:r>
              <a:rPr lang="en-GB" b="1" dirty="0"/>
              <a:t> </a:t>
            </a:r>
            <a:r>
              <a:rPr lang="en-GB" b="1" dirty="0" err="1"/>
              <a:t>Unterarmgewebe</a:t>
            </a:r>
            <a:r>
              <a:rPr lang="en-GB" b="1" dirty="0"/>
              <a:t> </a:t>
            </a:r>
            <a:r>
              <a:rPr lang="en-GB" b="1" dirty="0" err="1"/>
              <a:t>ersetzt</a:t>
            </a:r>
            <a:r>
              <a:rPr lang="en-GB" b="1" dirty="0"/>
              <a:t>. Die </a:t>
            </a:r>
            <a:r>
              <a:rPr lang="en-GB" b="1" dirty="0" err="1"/>
              <a:t>Patientin</a:t>
            </a:r>
            <a:r>
              <a:rPr lang="en-GB" b="1" dirty="0"/>
              <a:t> </a:t>
            </a:r>
            <a:r>
              <a:rPr lang="en-GB" b="1" dirty="0" err="1"/>
              <a:t>kann</a:t>
            </a:r>
            <a:r>
              <a:rPr lang="en-GB" b="1" dirty="0"/>
              <a:t> </a:t>
            </a:r>
            <a:r>
              <a:rPr lang="en-GB" b="1" dirty="0" err="1"/>
              <a:t>heute</a:t>
            </a:r>
            <a:r>
              <a:rPr lang="en-GB" b="1" dirty="0"/>
              <a:t> </a:t>
            </a:r>
            <a:r>
              <a:rPr lang="en-GB" b="1" dirty="0" err="1"/>
              <a:t>essen</a:t>
            </a:r>
            <a:r>
              <a:rPr lang="en-GB" b="1" dirty="0"/>
              <a:t>, </a:t>
            </a:r>
            <a:r>
              <a:rPr lang="en-GB" b="1" dirty="0" err="1"/>
              <a:t>trinken</a:t>
            </a:r>
            <a:r>
              <a:rPr lang="en-GB" b="1" dirty="0"/>
              <a:t> und </a:t>
            </a:r>
            <a:r>
              <a:rPr lang="en-GB" b="1" dirty="0" err="1"/>
              <a:t>sprechen</a:t>
            </a:r>
            <a:r>
              <a:rPr lang="en-GB" b="1" dirty="0"/>
              <a:t> und </a:t>
            </a:r>
            <a:r>
              <a:rPr lang="en-GB" b="1" dirty="0" err="1"/>
              <a:t>ist</a:t>
            </a:r>
            <a:r>
              <a:rPr lang="en-GB" b="1" dirty="0"/>
              <a:t> </a:t>
            </a:r>
            <a:r>
              <a:rPr lang="en-GB" b="1" dirty="0" err="1"/>
              <a:t>damit</a:t>
            </a:r>
            <a:r>
              <a:rPr lang="en-GB" b="1" dirty="0"/>
              <a:t> </a:t>
            </a:r>
            <a:r>
              <a:rPr lang="en-GB" b="1" dirty="0" err="1"/>
              <a:t>voll</a:t>
            </a:r>
            <a:r>
              <a:rPr lang="en-GB" b="1" dirty="0"/>
              <a:t> </a:t>
            </a:r>
            <a:r>
              <a:rPr lang="en-GB" b="1" dirty="0" err="1"/>
              <a:t>rehabilitiert</a:t>
            </a:r>
            <a:r>
              <a:rPr lang="en-GB" b="1" dirty="0"/>
              <a:t>. </a:t>
            </a:r>
            <a:r>
              <a:rPr lang="en-GB" b="1" i="1" dirty="0" err="1"/>
              <a:t>Universitätsklinikum</a:t>
            </a:r>
            <a:r>
              <a:rPr lang="en-GB" b="1" i="1" dirty="0"/>
              <a:t> Hamburg-Eppendorf, </a:t>
            </a:r>
            <a:r>
              <a:rPr lang="en-GB" b="1" i="1" dirty="0" err="1"/>
              <a:t>Klinik</a:t>
            </a:r>
            <a:r>
              <a:rPr lang="en-GB" b="1" i="1" dirty="0"/>
              <a:t> und </a:t>
            </a:r>
            <a:r>
              <a:rPr lang="en-GB" b="1" i="1" dirty="0" err="1"/>
              <a:t>Poliklinik</a:t>
            </a:r>
            <a:r>
              <a:rPr lang="en-GB" b="1" i="1" dirty="0"/>
              <a:t> für MKG-</a:t>
            </a:r>
            <a:r>
              <a:rPr lang="en-GB" b="1" i="1" dirty="0" err="1"/>
              <a:t>Chirurgie</a:t>
            </a:r>
            <a:endParaRPr lang="en-BG" b="1" dirty="0"/>
          </a:p>
        </p:txBody>
      </p:sp>
    </p:spTree>
    <p:extLst>
      <p:ext uri="{BB962C8B-B14F-4D97-AF65-F5344CB8AC3E}">
        <p14:creationId xmlns:p14="http://schemas.microsoft.com/office/powerpoint/2010/main" val="222090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749-9F2D-64E2-04A6-5F5DD145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G" dirty="0"/>
              <a:t>Quellen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6C290-E61F-6977-0605-546BC97C43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u="sng" dirty="0">
                <a:hlinkClick r:id="rId2"/>
              </a:rPr>
              <a:t>https://www.patienten-information.de/kurzinformationen/mundhoehlenkrebs#</a:t>
            </a:r>
            <a:endParaRPr lang="en-BG" dirty="0"/>
          </a:p>
          <a:p>
            <a:r>
              <a:rPr lang="de-DE" u="sng" dirty="0">
                <a:hlinkClick r:id="rId3"/>
              </a:rPr>
              <a:t>https://www.uniklinik-duesseldorf.de/patienten-besucher/klinikeninstitutezentren/klinik-fuer-mund-kiefer-und-plastische-gesichtschirurgie/behandlungsspektrum/mundhoehlenkarzinomn</a:t>
            </a:r>
            <a:endParaRPr lang="de-DE" u="sng" dirty="0"/>
          </a:p>
          <a:p>
            <a:r>
              <a:rPr lang="de-DE" u="sng" dirty="0">
                <a:hlinkClick r:id="rId4"/>
              </a:rPr>
              <a:t>https://www.klinikum-oldenburg.de/zentren-kliniken/zentren/prostatakarzinom-zentrum-oldenburg/prostatakarzinom/was-ist-prostatakrebs</a:t>
            </a:r>
            <a:endParaRPr lang="de-DE" u="sng" dirty="0"/>
          </a:p>
          <a:p>
            <a:r>
              <a:rPr lang="de-DE" u="sng" dirty="0">
                <a:hlinkClick r:id="rId5"/>
              </a:rPr>
              <a:t>https://www.zm-online.de/fallback-detail/eine-neue-zunge-aus-dem-unterarm/</a:t>
            </a:r>
            <a:r>
              <a:rPr lang="de-DE" dirty="0"/>
              <a:t> </a:t>
            </a:r>
            <a:endParaRPr lang="en-BG" dirty="0"/>
          </a:p>
          <a:p>
            <a:endParaRPr lang="en-B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F77C8-C7DE-3518-3C94-7DED7D1D18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u="sng" dirty="0">
                <a:hlinkClick r:id="rId6"/>
              </a:rPr>
              <a:t>https://de.wikipedia.org/wiki/Mundhöhlenkarzinom</a:t>
            </a:r>
            <a:r>
              <a:rPr lang="de-DE" dirty="0"/>
              <a:t> </a:t>
            </a:r>
            <a:endParaRPr lang="en-BG" dirty="0"/>
          </a:p>
          <a:p>
            <a:r>
              <a:rPr lang="de-DE" u="sng" dirty="0">
                <a:hlinkClick r:id="rId7"/>
              </a:rPr>
              <a:t>https://www.nsi.bg/sites/default/files/files/publications/Zdraveopazvane_2020.pdf</a:t>
            </a:r>
            <a:r>
              <a:rPr lang="de-DE" dirty="0"/>
              <a:t> </a:t>
            </a:r>
            <a:endParaRPr lang="en-BG" dirty="0"/>
          </a:p>
          <a:p>
            <a:r>
              <a:rPr lang="de-DE" u="sng" dirty="0">
                <a:hlinkClick r:id="rId6"/>
              </a:rPr>
              <a:t>https://de.wikipedia.org/wiki/Mundhöhlenkarzinom</a:t>
            </a:r>
            <a:r>
              <a:rPr lang="de-DE" dirty="0"/>
              <a:t> </a:t>
            </a:r>
            <a:endParaRPr lang="en-BG" dirty="0"/>
          </a:p>
          <a:p>
            <a:r>
              <a:rPr lang="de-DE" u="sng" dirty="0">
                <a:hlinkClick r:id="rId8"/>
              </a:rPr>
              <a:t>https://www.uniklinik-duesseldorf.de/patienten-besucher/klinikeninstitutezentren/klinik-fuer-mund-kiefer-und-plastische-gesichtschirurgie/behandlungsspektrum/mundhoehlenkarzinom</a:t>
            </a:r>
            <a:endParaRPr lang="de-DE" u="sng" dirty="0"/>
          </a:p>
          <a:p>
            <a:r>
              <a:rPr lang="de-DE" u="sng" dirty="0">
                <a:hlinkClick r:id="rId9"/>
              </a:rPr>
              <a:t>https://www.iab-forum.de/iab-prognose-2022-konjunkturaufschwung-ausgebremst/</a:t>
            </a:r>
            <a:endParaRPr lang="en-BG" dirty="0"/>
          </a:p>
          <a:p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322495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3EAA282C-D6AD-4614-A9F7-E9D8CDB6B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Wie finde ich den richtigen Zahnarzt? :: MAXCARE">
            <a:extLst>
              <a:ext uri="{FF2B5EF4-FFF2-40B4-BE49-F238E27FC236}">
                <a16:creationId xmlns:a16="http://schemas.microsoft.com/office/drawing/2014/main" id="{50DA2B87-5F41-6318-EA14-C801AC17C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 b="562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85349CB8-0027-49D3-B09C-B3097EB0E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49100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0F2A9-DA26-3A06-1FA8-8F96A37A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36" y="5284380"/>
            <a:ext cx="10495128" cy="77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Herzlichen dank für die aufmerksamkeit!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4A330F7-C135-4887-BEB7-715897211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4849100"/>
            <a:ext cx="3309581" cy="5281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B4BC022-2321-4FF2-BB92-B4B3F486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64221" y="4849100"/>
            <a:ext cx="3327780" cy="5281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6E8991A-3FA3-406E-92A6-7021C64B8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0990" y="4849100"/>
            <a:ext cx="2648592" cy="20089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4486EB5-0FC0-4694-8A6B-5084CCDF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95230" y="5834655"/>
            <a:ext cx="4296771" cy="102334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02A2150-2605-46B8-9C26-A96C0BB01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283588" y="4849100"/>
            <a:ext cx="1460311" cy="20089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8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829807-7791-462F-8C59-969B0EC71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61E09-72E1-A33A-FE12-E539376C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906" y="533401"/>
            <a:ext cx="6427694" cy="11112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000" dirty="0" err="1"/>
              <a:t>Inhaltsverzeichnis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710FA-26FA-27B4-D334-AE783225B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9607" y="2076455"/>
            <a:ext cx="6781402" cy="4671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028700" indent="-514350">
              <a:buFont typeface="+mj-lt"/>
              <a:buAutoNum type="arabicPeriod"/>
            </a:pPr>
            <a:r>
              <a:rPr lang="en-US" sz="3200" dirty="0" err="1"/>
              <a:t>Begriff</a:t>
            </a:r>
            <a:r>
              <a:rPr lang="en-US" sz="3200" dirty="0"/>
              <a:t>.</a:t>
            </a:r>
          </a:p>
          <a:p>
            <a:pPr marL="1028700" indent="-514350">
              <a:buFont typeface="+mj-lt"/>
              <a:buAutoNum type="arabicPeriod"/>
            </a:pPr>
            <a:r>
              <a:rPr lang="en-US" sz="3200" dirty="0" err="1"/>
              <a:t>Ursachen</a:t>
            </a:r>
            <a:r>
              <a:rPr lang="en-US" sz="3200" dirty="0"/>
              <a:t> und </a:t>
            </a:r>
            <a:r>
              <a:rPr lang="en-US" sz="3200" dirty="0" err="1"/>
              <a:t>Verlauf</a:t>
            </a:r>
            <a:r>
              <a:rPr lang="en-US" sz="3200" dirty="0"/>
              <a:t> der </a:t>
            </a:r>
            <a:r>
              <a:rPr lang="en-US" sz="3200" dirty="0" err="1"/>
              <a:t>Erkrankung</a:t>
            </a:r>
            <a:r>
              <a:rPr lang="en-US" sz="3200" dirty="0"/>
              <a:t>.</a:t>
            </a:r>
          </a:p>
          <a:p>
            <a:pPr marL="1028700" indent="-514350">
              <a:buFont typeface="+mj-lt"/>
              <a:buAutoNum type="arabicPeriod"/>
            </a:pPr>
            <a:r>
              <a:rPr lang="en-US" sz="3200" dirty="0"/>
              <a:t>Wie </a:t>
            </a:r>
            <a:r>
              <a:rPr lang="en-US" sz="3200" dirty="0" err="1"/>
              <a:t>macht</a:t>
            </a:r>
            <a:r>
              <a:rPr lang="en-US" sz="3200" dirty="0"/>
              <a:t> </a:t>
            </a:r>
            <a:r>
              <a:rPr lang="en-US" sz="3200" dirty="0" err="1"/>
              <a:t>sich</a:t>
            </a:r>
            <a:r>
              <a:rPr lang="en-US" sz="3200" dirty="0"/>
              <a:t> </a:t>
            </a:r>
            <a:r>
              <a:rPr lang="en-US" sz="3200" dirty="0" err="1"/>
              <a:t>Mundhöhlenkarzinom</a:t>
            </a:r>
            <a:r>
              <a:rPr lang="en-US" sz="3200" dirty="0"/>
              <a:t> </a:t>
            </a:r>
            <a:r>
              <a:rPr lang="en-US" sz="3200" dirty="0" err="1"/>
              <a:t>bemerkbar</a:t>
            </a:r>
            <a:r>
              <a:rPr lang="en-US" sz="3200" dirty="0"/>
              <a:t>?</a:t>
            </a:r>
          </a:p>
          <a:p>
            <a:pPr marL="1028700" indent="-514350">
              <a:buFont typeface="+mj-lt"/>
              <a:buAutoNum type="arabicPeriod"/>
            </a:pPr>
            <a:r>
              <a:rPr lang="en-US" sz="3200" dirty="0"/>
              <a:t>Wie </a:t>
            </a:r>
            <a:r>
              <a:rPr lang="en-US" sz="3200" dirty="0" err="1"/>
              <a:t>wird</a:t>
            </a:r>
            <a:r>
              <a:rPr lang="en-US" sz="3200" dirty="0"/>
              <a:t> das </a:t>
            </a:r>
            <a:r>
              <a:rPr lang="en-US" sz="3200" dirty="0" err="1"/>
              <a:t>Mundhöhlenkarzinom</a:t>
            </a:r>
            <a:r>
              <a:rPr lang="en-US" sz="3200" dirty="0"/>
              <a:t> </a:t>
            </a:r>
            <a:r>
              <a:rPr lang="en-US" sz="3200" dirty="0" err="1"/>
              <a:t>behandelt</a:t>
            </a:r>
            <a:r>
              <a:rPr lang="en-US" sz="3200" dirty="0"/>
              <a:t>?</a:t>
            </a:r>
          </a:p>
          <a:p>
            <a:pPr marL="1028700" indent="-514350">
              <a:buFont typeface="+mj-lt"/>
              <a:buAutoNum type="arabicPeriod"/>
            </a:pPr>
            <a:r>
              <a:rPr lang="en-US" sz="3200" dirty="0"/>
              <a:t>Prognose.</a:t>
            </a:r>
          </a:p>
          <a:p>
            <a:endParaRPr lang="en-US" sz="3200" dirty="0"/>
          </a:p>
        </p:txBody>
      </p:sp>
      <p:pic>
        <p:nvPicPr>
          <p:cNvPr id="30" name="Picture 29" descr="Lupe und Fragezeichen">
            <a:extLst>
              <a:ext uri="{FF2B5EF4-FFF2-40B4-BE49-F238E27FC236}">
                <a16:creationId xmlns:a16="http://schemas.microsoft.com/office/drawing/2014/main" id="{4CE7D4A1-1266-58E8-4CF7-FC38B6653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58" r="27623"/>
          <a:stretch/>
        </p:blipFill>
        <p:spPr>
          <a:xfrm>
            <a:off x="20" y="2"/>
            <a:ext cx="5049819" cy="6857998"/>
          </a:xfrm>
          <a:custGeom>
            <a:avLst/>
            <a:gdLst/>
            <a:ahLst/>
            <a:cxnLst/>
            <a:rect l="l" t="t" r="r" b="b"/>
            <a:pathLst>
              <a:path w="5049839" h="6857998">
                <a:moveTo>
                  <a:pt x="0" y="0"/>
                </a:moveTo>
                <a:lnTo>
                  <a:pt x="5049839" y="1331"/>
                </a:lnTo>
                <a:lnTo>
                  <a:pt x="3110749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845859" y="0"/>
            <a:ext cx="699247" cy="685734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2312DA-BDBD-40EE-84AB-53293C1C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9210" y="5788959"/>
            <a:ext cx="7396312" cy="106904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16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D16DE02-C2C8-477C-9FD7-70A983BD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3AF29F-D5EC-4489-BF8F-3B356C597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173A01-F891-430E-B39E-483E711B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0363E9-7CD0-497E-88D7-940136490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CCD4B14-FFCC-4CE5-BC9D-DF47AA1AD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DED734-54E5-48ED-AEE6-165F24827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30DDF7-5E2A-C2C2-AB40-A1A85819E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84791"/>
            <a:ext cx="10064376" cy="10868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Was ist mundhöhlenkrebs?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4222167-616B-448F-A79B-219A4FD3D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97AE90-CA6E-1DAE-C3C8-41FD2C648003}"/>
              </a:ext>
            </a:extLst>
          </p:cNvPr>
          <p:cNvSpPr txBox="1"/>
          <p:nvPr/>
        </p:nvSpPr>
        <p:spPr>
          <a:xfrm>
            <a:off x="1129554" y="2499694"/>
            <a:ext cx="5831833" cy="3824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Bösartigen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Tumoren</a:t>
            </a:r>
            <a:r>
              <a:rPr lang="en-US" dirty="0">
                <a:solidFill>
                  <a:schemeClr val="tx2"/>
                </a:solidFill>
              </a:rPr>
              <a:t> der </a:t>
            </a:r>
            <a:r>
              <a:rPr lang="en-US" dirty="0" err="1">
                <a:solidFill>
                  <a:schemeClr val="tx2"/>
                </a:solidFill>
              </a:rPr>
              <a:t>Mundhöhle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Epithelgewebe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effectLst/>
            </a:endParaRPr>
          </a:p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Häufig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beschädigt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  <a:effectLst/>
              </a:rPr>
              <a:t> der </a:t>
            </a:r>
            <a:r>
              <a:rPr lang="en-US" dirty="0" err="1">
                <a:solidFill>
                  <a:schemeClr val="tx2"/>
                </a:solidFill>
                <a:effectLst/>
              </a:rPr>
              <a:t>Mundboden</a:t>
            </a:r>
            <a:r>
              <a:rPr lang="en-US" dirty="0">
                <a:solidFill>
                  <a:schemeClr val="tx2"/>
                </a:solidFill>
                <a:effectLst/>
              </a:rPr>
              <a:t> und die </a:t>
            </a:r>
            <a:r>
              <a:rPr lang="en-US" dirty="0" err="1">
                <a:solidFill>
                  <a:schemeClr val="tx2"/>
                </a:solidFill>
                <a:effectLst/>
              </a:rPr>
              <a:t>Zunge</a:t>
            </a:r>
            <a:endParaRPr lang="en-US" dirty="0">
              <a:solidFill>
                <a:schemeClr val="tx2"/>
              </a:solidFill>
              <a:effectLst/>
            </a:endParaRPr>
          </a:p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Durchschnittlich</a:t>
            </a:r>
            <a:r>
              <a:rPr lang="en-US" dirty="0">
                <a:solidFill>
                  <a:schemeClr val="tx2"/>
                </a:solidFill>
              </a:rPr>
              <a:t> 10.000 </a:t>
            </a:r>
            <a:r>
              <a:rPr lang="en-US" dirty="0" err="1">
                <a:solidFill>
                  <a:schemeClr val="tx2"/>
                </a:solidFill>
              </a:rPr>
              <a:t>Neuerkrankungen</a:t>
            </a:r>
            <a:r>
              <a:rPr lang="en-US" dirty="0">
                <a:solidFill>
                  <a:schemeClr val="tx2"/>
                </a:solidFill>
              </a:rPr>
              <a:t> pro </a:t>
            </a:r>
            <a:r>
              <a:rPr lang="en-US" dirty="0" err="1">
                <a:solidFill>
                  <a:schemeClr val="tx2"/>
                </a:solidFill>
              </a:rPr>
              <a:t>Jahr</a:t>
            </a:r>
            <a:r>
              <a:rPr lang="en-US" dirty="0">
                <a:solidFill>
                  <a:schemeClr val="tx2"/>
                </a:solidFill>
              </a:rPr>
              <a:t> in Deutschland</a:t>
            </a:r>
          </a:p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Laut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statistische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Forschungen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stamm</a:t>
            </a:r>
            <a:r>
              <a:rPr lang="en-US" dirty="0">
                <a:solidFill>
                  <a:schemeClr val="tx2"/>
                </a:solidFill>
              </a:rPr>
              <a:t> 2018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die </a:t>
            </a:r>
            <a:r>
              <a:rPr lang="en-US" dirty="0" err="1">
                <a:solidFill>
                  <a:schemeClr val="tx2"/>
                </a:solidFill>
              </a:rPr>
              <a:t>Zahlen</a:t>
            </a:r>
            <a:r>
              <a:rPr lang="en-US" dirty="0">
                <a:solidFill>
                  <a:schemeClr val="tx2"/>
                </a:solidFill>
              </a:rPr>
              <a:t> in </a:t>
            </a:r>
            <a:r>
              <a:rPr lang="en-US" dirty="0" err="1">
                <a:solidFill>
                  <a:schemeClr val="tx2"/>
                </a:solidFill>
              </a:rPr>
              <a:t>Bulgarien</a:t>
            </a:r>
            <a:r>
              <a:rPr lang="en-US" dirty="0">
                <a:solidFill>
                  <a:schemeClr val="tx2"/>
                </a:solidFill>
              </a:rPr>
              <a:t> c.a. 700 pro </a:t>
            </a:r>
            <a:r>
              <a:rPr lang="en-US" dirty="0" err="1">
                <a:solidFill>
                  <a:schemeClr val="tx2"/>
                </a:solidFill>
              </a:rPr>
              <a:t>Jahr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Graphic 10" descr="Presentation with bar chart with solid fill">
            <a:hlinkClick r:id="" action="ppaction://hlinkshowjump?jump=nextslide" tooltip="666"/>
            <a:extLst>
              <a:ext uri="{FF2B5EF4-FFF2-40B4-BE49-F238E27FC236}">
                <a16:creationId xmlns:a16="http://schemas.microsoft.com/office/drawing/2014/main" id="{178EE498-689C-A0FE-BC71-67826BA4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2074" y="3958232"/>
            <a:ext cx="2054284" cy="20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3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8F92FE-E706-460E-95F3-8B49EF54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723B7B0-238D-6308-2AA2-8F893E500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440" y="215309"/>
            <a:ext cx="6427381" cy="6427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15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18576E04-BA34-4597-8F97-B162CC6EB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23">
            <a:extLst>
              <a:ext uri="{FF2B5EF4-FFF2-40B4-BE49-F238E27FC236}">
                <a16:creationId xmlns:a16="http://schemas.microsoft.com/office/drawing/2014/main" id="{7C734818-70DD-433F-B5C3-FCD24557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5811"/>
            <a:ext cx="3448424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3ED60-53A7-A0E9-A34B-9C60D661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4" y="690978"/>
            <a:ext cx="2339163" cy="2270226"/>
          </a:xfrm>
        </p:spPr>
        <p:txBody>
          <a:bodyPr anchor="t">
            <a:normAutofit/>
          </a:bodyPr>
          <a:lstStyle/>
          <a:p>
            <a:r>
              <a:rPr lang="en-BG" sz="2000"/>
              <a:t>Ursachen &amp; Verlauf der Erkrankung 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44A75B3-95A2-4F69-BBDB-FB06D4CC8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52AA4-9AA9-B053-75BD-5F357CDB5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078" y="534660"/>
            <a:ext cx="4964372" cy="5791260"/>
          </a:xfrm>
        </p:spPr>
        <p:txBody>
          <a:bodyPr anchor="ctr">
            <a:normAutofit/>
          </a:bodyPr>
          <a:lstStyle/>
          <a:p>
            <a:r>
              <a:rPr lang="en-GB" sz="3200" dirty="0"/>
              <a:t>G</a:t>
            </a:r>
            <a:r>
              <a:rPr lang="en-BG" sz="3200" dirty="0"/>
              <a:t>enetische Prädposition</a:t>
            </a:r>
            <a:r>
              <a:rPr lang="bg-BG" sz="3200" dirty="0"/>
              <a:t>, </a:t>
            </a:r>
            <a:r>
              <a:rPr lang="de-DE" sz="3200" dirty="0"/>
              <a:t>Rauchen und Alkohol</a:t>
            </a:r>
          </a:p>
          <a:p>
            <a:endParaRPr lang="de-DE" sz="3200" dirty="0"/>
          </a:p>
          <a:p>
            <a:r>
              <a:rPr lang="de-DE" sz="3200" dirty="0"/>
              <a:t>Schlechte Mundhygiene</a:t>
            </a:r>
          </a:p>
          <a:p>
            <a:endParaRPr lang="de-DE" sz="3200" dirty="0"/>
          </a:p>
          <a:p>
            <a:r>
              <a:rPr lang="de-DE" sz="3200" dirty="0"/>
              <a:t>Humane Papillomavirus</a:t>
            </a:r>
          </a:p>
          <a:p>
            <a:endParaRPr lang="de-DE" sz="3200" dirty="0"/>
          </a:p>
          <a:p>
            <a:r>
              <a:rPr lang="de-DE" sz="3200" dirty="0"/>
              <a:t>Selten ohne ersichtliche Ursachen</a:t>
            </a:r>
            <a:endParaRPr lang="en-BG" sz="3200" dirty="0"/>
          </a:p>
          <a:p>
            <a:endParaRPr lang="en-BG" sz="3200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8B1E1370-4BBC-3CE8-C852-8281EB975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019" y="534660"/>
            <a:ext cx="1715411" cy="1694364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D7198E03-9D55-2C31-7EA1-B2BC44667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503" y="2581819"/>
            <a:ext cx="1586442" cy="1694363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3FDC3C04-6B6F-DA6D-F694-9928199F0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852" y="4610649"/>
            <a:ext cx="1597745" cy="17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5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12B206-25E9-4F8B-AED7-8353BA62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49100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42A6D3-8DB2-4EE4-B19A-4C40D070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0990" y="4849100"/>
            <a:ext cx="2366826" cy="20089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D73BD45-87D9-44BD-8E6F-A575FFD9C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2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849099"/>
            <a:ext cx="3027816" cy="100445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71FB91D-8F76-A872-15C2-A9CD1850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95894"/>
            <a:ext cx="9144000" cy="10063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/>
              <a:t>Beispiele von Mundhöhlenkrebs in bildern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A3BB7-E0FE-59AC-80CE-21DFC022B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44" y="1235168"/>
            <a:ext cx="3499791" cy="2364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57724A-A363-820B-F951-F2CB00795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05" y="1269304"/>
            <a:ext cx="3499791" cy="229645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BA7365-7FA2-5A9A-C066-617FB1E17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58808" y="1293222"/>
            <a:ext cx="3499791" cy="2248615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178E38C-83CD-4BC6-893D-662EF9BFA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602477" y="4849098"/>
            <a:ext cx="339224" cy="20089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965CFDB-63A4-4033-A10B-8444138F6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2420" y="4849097"/>
            <a:ext cx="3309580" cy="138214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90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DC2A7-294A-D914-142F-A7D4B98A1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500" y="2136554"/>
            <a:ext cx="9906000" cy="4024424"/>
          </a:xfrm>
        </p:spPr>
        <p:txBody>
          <a:bodyPr/>
          <a:lstStyle/>
          <a:p>
            <a:r>
              <a:rPr lang="en-GB" dirty="0"/>
              <a:t>W</a:t>
            </a:r>
            <a:r>
              <a:rPr lang="en-BG" dirty="0"/>
              <a:t>eiße </a:t>
            </a:r>
            <a:r>
              <a:rPr lang="bg-BG" dirty="0"/>
              <a:t>/ </a:t>
            </a:r>
            <a:r>
              <a:rPr lang="de-DE" dirty="0"/>
              <a:t>rote abwischbare Flecken der Mundschleimhaut</a:t>
            </a:r>
          </a:p>
          <a:p>
            <a:r>
              <a:rPr lang="de-DE" dirty="0"/>
              <a:t>Nicht spontan abheilende Mundschleimhautdefekte</a:t>
            </a:r>
          </a:p>
          <a:p>
            <a:r>
              <a:rPr lang="de-DE" dirty="0"/>
              <a:t>Unklare Schwellungen</a:t>
            </a:r>
          </a:p>
          <a:p>
            <a:r>
              <a:rPr lang="de-DE" dirty="0"/>
              <a:t>Unklare Zahnlockerungen</a:t>
            </a:r>
          </a:p>
          <a:p>
            <a:r>
              <a:rPr lang="de-DE" dirty="0"/>
              <a:t>Schluck- oder Sprechstörungen</a:t>
            </a:r>
          </a:p>
          <a:p>
            <a:r>
              <a:rPr lang="de-DE" dirty="0"/>
              <a:t>Blutungen in der Mundhöhle</a:t>
            </a:r>
          </a:p>
          <a:p>
            <a:r>
              <a:rPr lang="de-DE" dirty="0"/>
              <a:t>Brennen der Mundschleimhaut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 descr="Mundkrankheiten erkennen – diese Bilder helfen! | gesundheit.de">
            <a:extLst>
              <a:ext uri="{FF2B5EF4-FFF2-40B4-BE49-F238E27FC236}">
                <a16:creationId xmlns:a16="http://schemas.microsoft.com/office/drawing/2014/main" id="{FB06046D-E5C4-C540-4F2A-7AFA1B4EB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95" y="3160820"/>
            <a:ext cx="4995905" cy="33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1BE262-E1AF-D524-2133-B53E863D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wie macht sich Mundhöhlenkrebs bemerkbar?</a:t>
            </a:r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252260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A5BB70-1673-4097-A7F8-BCF5F4F19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7AA72C55-67D2-47FE-9C0B-01A954C8B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4307196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784" h="6857998">
                <a:moveTo>
                  <a:pt x="2034528" y="0"/>
                </a:moveTo>
                <a:lnTo>
                  <a:pt x="5839784" y="0"/>
                </a:lnTo>
                <a:lnTo>
                  <a:pt x="5839784" y="6857998"/>
                </a:lnTo>
                <a:lnTo>
                  <a:pt x="0" y="6856093"/>
                </a:lnTo>
                <a:lnTo>
                  <a:pt x="20345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9105-257E-D72E-FE6A-61006F50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8" y="657225"/>
            <a:ext cx="2965938" cy="2921385"/>
          </a:xfrm>
        </p:spPr>
        <p:txBody>
          <a:bodyPr anchor="t">
            <a:normAutofit/>
          </a:bodyPr>
          <a:lstStyle/>
          <a:p>
            <a:r>
              <a:rPr lang="en-BG" sz="3600"/>
              <a:t>Wie wird das Karzinom benadelt?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D23ACC-C318-4DEB-B776-570408C7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20896" y="4496637"/>
            <a:ext cx="3764149" cy="2361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D9BE15-6B66-4F4C-B41A-B2A4C3049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884066"/>
            <a:ext cx="3140110" cy="49739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6377C0-CC40-3F13-2C4B-AB67071864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65134"/>
              </p:ext>
            </p:extLst>
          </p:nvPr>
        </p:nvGraphicFramePr>
        <p:xfrm>
          <a:off x="5437516" y="-748602"/>
          <a:ext cx="6541475" cy="526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CBC41737-1C7C-5102-3C46-1623DBBA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16" y="3795761"/>
            <a:ext cx="4635500" cy="258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4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AB-Prognose 2022: Konjunkturaufschwung ausgebremst - IAB-Forum">
            <a:extLst>
              <a:ext uri="{FF2B5EF4-FFF2-40B4-BE49-F238E27FC236}">
                <a16:creationId xmlns:a16="http://schemas.microsoft.com/office/drawing/2014/main" id="{CD1349CB-A439-E6A5-CA24-744BE6247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2" r="34191" b="-1"/>
          <a:stretch/>
        </p:blipFill>
        <p:spPr bwMode="auto"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CABF0-4CAA-07F4-E3CF-575EA54BF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en-BG" dirty="0"/>
              <a:t>Prognose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2" name="Content Placeholder 2">
            <a:extLst>
              <a:ext uri="{FF2B5EF4-FFF2-40B4-BE49-F238E27FC236}">
                <a16:creationId xmlns:a16="http://schemas.microsoft.com/office/drawing/2014/main" id="{7FAFF10E-223C-8408-63F2-2E79807A97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4902" y="2206255"/>
          <a:ext cx="5487146" cy="411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8713211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4735</TotalTime>
  <Words>415</Words>
  <Application>Microsoft Office PowerPoint</Application>
  <PresentationFormat>Widescreen</PresentationFormat>
  <Paragraphs>58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AngleLinesVTI</vt:lpstr>
      <vt:lpstr>Mundhöhlenkarzinom</vt:lpstr>
      <vt:lpstr>Inhaltsverzeichnis</vt:lpstr>
      <vt:lpstr>Was ist mundhöhlenkrebs?</vt:lpstr>
      <vt:lpstr>PowerPoint Presentation</vt:lpstr>
      <vt:lpstr>Ursachen &amp; Verlauf der Erkrankung </vt:lpstr>
      <vt:lpstr>Beispiele von Mundhöhlenkrebs in bildern</vt:lpstr>
      <vt:lpstr>wie macht sich Mundhöhlenkrebs bemerkbar?</vt:lpstr>
      <vt:lpstr>Wie wird das Karzinom benadelt?</vt:lpstr>
      <vt:lpstr>Prognose</vt:lpstr>
      <vt:lpstr>Eine neue Zunge aus dem Unterarm 23. Juni 2016 </vt:lpstr>
      <vt:lpstr>Quellen</vt:lpstr>
      <vt:lpstr>Herzlichen dank für die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Mundhöhlenkarzinom</dc:title>
  <dc:creator>Goshovicata Goshovicata</dc:creator>
  <cp:lastModifiedBy>Ivan Lazarov</cp:lastModifiedBy>
  <cp:revision>14</cp:revision>
  <dcterms:created xsi:type="dcterms:W3CDTF">2022-05-10T14:48:48Z</dcterms:created>
  <dcterms:modified xsi:type="dcterms:W3CDTF">2022-05-14T06:23:24Z</dcterms:modified>
</cp:coreProperties>
</file>